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9" r:id="rId3"/>
    <p:sldId id="386" r:id="rId5"/>
    <p:sldId id="385" r:id="rId6"/>
    <p:sldId id="263" r:id="rId7"/>
    <p:sldId id="314" r:id="rId8"/>
    <p:sldId id="288" r:id="rId9"/>
    <p:sldId id="290" r:id="rId10"/>
    <p:sldId id="294" r:id="rId11"/>
    <p:sldId id="336" r:id="rId12"/>
    <p:sldId id="295" r:id="rId13"/>
    <p:sldId id="341" r:id="rId14"/>
    <p:sldId id="340" r:id="rId15"/>
    <p:sldId id="359" r:id="rId16"/>
    <p:sldId id="361" r:id="rId17"/>
    <p:sldId id="342" r:id="rId18"/>
    <p:sldId id="333" r:id="rId19"/>
    <p:sldId id="338" r:id="rId20"/>
    <p:sldId id="362" r:id="rId21"/>
    <p:sldId id="344" r:id="rId22"/>
    <p:sldId id="363" r:id="rId23"/>
    <p:sldId id="285" r:id="rId24"/>
    <p:sldId id="372" r:id="rId25"/>
    <p:sldId id="375" r:id="rId26"/>
    <p:sldId id="373" r:id="rId27"/>
    <p:sldId id="374" r:id="rId28"/>
    <p:sldId id="376" r:id="rId29"/>
    <p:sldId id="377" r:id="rId30"/>
    <p:sldId id="378" r:id="rId31"/>
    <p:sldId id="379" r:id="rId32"/>
    <p:sldId id="339" r:id="rId33"/>
    <p:sldId id="343" r:id="rId34"/>
    <p:sldId id="35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COT" initials="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C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79" autoAdjust="0"/>
    <p:restoredTop sz="96057" autoAdjust="0"/>
  </p:normalViewPr>
  <p:slideViewPr>
    <p:cSldViewPr snapToGrid="0">
      <p:cViewPr varScale="1">
        <p:scale>
          <a:sx n="70" d="100"/>
          <a:sy n="70" d="100"/>
        </p:scale>
        <p:origin x="-744" y="-102"/>
      </p:cViewPr>
      <p:guideLst>
        <p:guide orient="horz" pos="2294"/>
        <p:guide pos="400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C8FA9F-1236-4E67-A4DA-03E6218ABCA8}" type="datetimeFigureOut">
              <a:rPr lang="es-CO" smtClean="0"/>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endParaRPr lang="es-ES" smtClean="0"/>
          </a:p>
          <a:p>
            <a:pPr lvl="1"/>
            <a:r>
              <a:rPr lang="es-ES" smtClean="0"/>
              <a:t>Segundo nivel</a:t>
            </a:r>
            <a:endParaRPr lang="es-ES" smtClean="0"/>
          </a:p>
          <a:p>
            <a:pPr lvl="2"/>
            <a:r>
              <a:rPr lang="es-ES" smtClean="0"/>
              <a:t>Tercer nivel</a:t>
            </a:r>
            <a:endParaRPr lang="es-ES" smtClean="0"/>
          </a:p>
          <a:p>
            <a:pPr lvl="3"/>
            <a:r>
              <a:rPr lang="es-ES" smtClean="0"/>
              <a:t>Cuarto nivel</a:t>
            </a:r>
            <a:endParaRPr lang="es-ES" smtClean="0"/>
          </a:p>
          <a:p>
            <a:pPr lvl="4"/>
            <a:r>
              <a:rPr lang="es-ES" smtClean="0"/>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8D4B7-07E8-401E-B5F2-812A5C934B3F}" type="slidenum">
              <a:rPr lang="es-CO" smtClean="0"/>
            </a:fld>
            <a:endParaRPr lang="es-CO"/>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bacus.bates.edu/~ganderso/biology/resources/writing/HTWsections.html" TargetMode="Externa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Clr>
                <a:srgbClr val="FC4C02"/>
              </a:buClr>
              <a:buFont typeface="Wingdings" panose="05000000000000000000" pitchFamily="2" charset="2"/>
              <a:buNone/>
            </a:pPr>
            <a:r>
              <a:rPr lang="en-US" dirty="0" smtClean="0"/>
              <a:t>For more information visit: </a:t>
            </a:r>
            <a:r>
              <a:rPr lang="en-US" dirty="0" smtClean="0">
                <a:hlinkClick r:id="rId3"/>
              </a:rPr>
              <a:t>http://abacus.bates.edu/~ganderso/biology/resources/writing/HTWsections.html#introduction</a:t>
            </a:r>
            <a:r>
              <a:rPr lang="en-US" dirty="0" smtClean="0"/>
              <a:t> </a:t>
            </a:r>
            <a:endParaRPr lang="en-US" dirty="0" smtClean="0"/>
          </a:p>
          <a:p>
            <a:pPr marL="285750" indent="-285750">
              <a:buClr>
                <a:srgbClr val="FC4C02"/>
              </a:buClr>
              <a:buFont typeface="Wingdings" panose="05000000000000000000" pitchFamily="2" charset="2"/>
              <a:buChar char="§"/>
            </a:pPr>
            <a:endParaRPr lang="en-US" dirty="0" smtClean="0"/>
          </a:p>
          <a:p>
            <a:endParaRPr lang="es-CO" dirty="0"/>
          </a:p>
        </p:txBody>
      </p:sp>
      <p:sp>
        <p:nvSpPr>
          <p:cNvPr id="4" name="Marcador de número de diapositiva 3"/>
          <p:cNvSpPr>
            <a:spLocks noGrp="1"/>
          </p:cNvSpPr>
          <p:nvPr>
            <p:ph type="sldNum" sz="quarter" idx="10"/>
          </p:nvPr>
        </p:nvSpPr>
        <p:spPr/>
        <p:txBody>
          <a:bodyPr/>
          <a:lstStyle/>
          <a:p>
            <a:fld id="{F058D4B7-07E8-401E-B5F2-812A5C934B3F}" type="slidenum">
              <a:rPr lang="es-CO" smtClean="0"/>
            </a:fld>
            <a:endParaRPr lang="es-C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dirty="0" smtClean="0"/>
              <a:t>The results should answer the question </a:t>
            </a:r>
            <a:r>
              <a:rPr lang="en-US" b="1" dirty="0" smtClean="0"/>
              <a:t>What are the results, recommendations or main findings acquired from the research? </a:t>
            </a:r>
            <a:r>
              <a:rPr lang="en-US" b="0" dirty="0" smtClean="0"/>
              <a:t>And discussion</a:t>
            </a:r>
            <a:r>
              <a:rPr lang="en-US" b="1" dirty="0" smtClean="0"/>
              <a:t> What do these results mean for scientific community and practitioners?</a:t>
            </a:r>
            <a:endParaRPr lang="en-US" b="1" dirty="0" smtClean="0"/>
          </a:p>
          <a:p>
            <a:r>
              <a:rPr lang="en-US" b="0" dirty="0" smtClean="0"/>
              <a:t>If you</a:t>
            </a:r>
            <a:r>
              <a:rPr lang="en-US" b="0" baseline="0" dirty="0" smtClean="0"/>
              <a:t> are presenting an ongoing research, please discuss in detail your hypotheses and your expected results.</a:t>
            </a:r>
            <a:endParaRPr lang="en-US" b="0" dirty="0"/>
          </a:p>
        </p:txBody>
      </p:sp>
      <p:sp>
        <p:nvSpPr>
          <p:cNvPr id="4" name="Marcador de número de diapositiva 3"/>
          <p:cNvSpPr>
            <a:spLocks noGrp="1"/>
          </p:cNvSpPr>
          <p:nvPr>
            <p:ph type="sldNum" sz="quarter" idx="10"/>
          </p:nvPr>
        </p:nvSpPr>
        <p:spPr/>
        <p:txBody>
          <a:bodyPr/>
          <a:lstStyle/>
          <a:p>
            <a:fld id="{F058D4B7-07E8-401E-B5F2-812A5C934B3F}" type="slidenum">
              <a:rPr lang="es-CO" smtClean="0"/>
            </a:fld>
            <a:endParaRPr lang="es-CO"/>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Its purpose is to clearly state the research problem and give the reader a motivation, justification about the case. The introduction should answer the question </a:t>
            </a:r>
            <a:r>
              <a:rPr lang="en-US" b="1" dirty="0" smtClean="0"/>
              <a:t>What was studied and state partially the goal?</a:t>
            </a:r>
            <a:endParaRPr lang="en-US" b="1" dirty="0" smtClean="0"/>
          </a:p>
          <a:p>
            <a:r>
              <a:rPr lang="en-US" b="0" dirty="0" smtClean="0"/>
              <a:t>Sometimes it is combined with the literature review to set the methodological and practical gaps found in the state-of-the-art</a:t>
            </a:r>
            <a:r>
              <a:rPr lang="en-US" b="0" baseline="0" dirty="0" smtClean="0"/>
              <a:t> body.</a:t>
            </a:r>
            <a:endParaRPr lang="en-US" b="0" dirty="0"/>
          </a:p>
        </p:txBody>
      </p:sp>
      <p:sp>
        <p:nvSpPr>
          <p:cNvPr id="4" name="Marcador de número de diapositiva 3"/>
          <p:cNvSpPr>
            <a:spLocks noGrp="1"/>
          </p:cNvSpPr>
          <p:nvPr>
            <p:ph type="sldNum" sz="quarter" idx="10"/>
          </p:nvPr>
        </p:nvSpPr>
        <p:spPr/>
        <p:txBody>
          <a:bodyPr/>
          <a:lstStyle/>
          <a:p>
            <a:fld id="{F058D4B7-07E8-401E-B5F2-812A5C934B3F}" type="slidenum">
              <a:rPr lang="es-CO" smtClean="0"/>
            </a:fld>
            <a:endParaRPr lang="es-CO"/>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Its purpose is to clearly state the research problem and give the reader a motivation, justification about the case. The introduction should answer the question </a:t>
            </a:r>
            <a:r>
              <a:rPr lang="en-US" b="1" dirty="0" smtClean="0"/>
              <a:t>What was studied and state partially the goal?</a:t>
            </a:r>
            <a:endParaRPr lang="en-US" b="1" dirty="0" smtClean="0"/>
          </a:p>
          <a:p>
            <a:r>
              <a:rPr lang="en-US" b="0" dirty="0" smtClean="0"/>
              <a:t>Sometimes it is combined with the literature review to set the methodological and practical gaps found in the state-of-the-art</a:t>
            </a:r>
            <a:r>
              <a:rPr lang="en-US" b="0" baseline="0" dirty="0" smtClean="0"/>
              <a:t> body.</a:t>
            </a:r>
            <a:endParaRPr lang="en-US" b="0" dirty="0"/>
          </a:p>
        </p:txBody>
      </p:sp>
      <p:sp>
        <p:nvSpPr>
          <p:cNvPr id="4" name="Marcador de número de diapositiva 3"/>
          <p:cNvSpPr>
            <a:spLocks noGrp="1"/>
          </p:cNvSpPr>
          <p:nvPr>
            <p:ph type="sldNum" sz="quarter" idx="10"/>
          </p:nvPr>
        </p:nvSpPr>
        <p:spPr/>
        <p:txBody>
          <a:bodyPr/>
          <a:lstStyle/>
          <a:p>
            <a:fld id="{F058D4B7-07E8-401E-B5F2-812A5C934B3F}" type="slidenum">
              <a:rPr lang="es-CO" smtClean="0"/>
            </a:fld>
            <a:endParaRPr lang="es-CO"/>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Its purpose is to clearly state the research problem and give the reader a motivation, justification about the case. The introduction should answer the question </a:t>
            </a:r>
            <a:r>
              <a:rPr lang="en-US" b="1" dirty="0" smtClean="0"/>
              <a:t>What was studied and state partially the goal?</a:t>
            </a:r>
            <a:endParaRPr lang="en-US" b="1" dirty="0" smtClean="0"/>
          </a:p>
          <a:p>
            <a:r>
              <a:rPr lang="en-US" b="0" dirty="0" smtClean="0"/>
              <a:t>Sometimes it is combined with the literature review to set the methodological and practical gaps found in the state-of-the-art</a:t>
            </a:r>
            <a:r>
              <a:rPr lang="en-US" b="0" baseline="0" dirty="0" smtClean="0"/>
              <a:t> body.</a:t>
            </a:r>
            <a:endParaRPr lang="en-US" b="0" dirty="0"/>
          </a:p>
        </p:txBody>
      </p:sp>
      <p:sp>
        <p:nvSpPr>
          <p:cNvPr id="4" name="Marcador de número de diapositiva 3"/>
          <p:cNvSpPr>
            <a:spLocks noGrp="1"/>
          </p:cNvSpPr>
          <p:nvPr>
            <p:ph type="sldNum" sz="quarter" idx="10"/>
          </p:nvPr>
        </p:nvSpPr>
        <p:spPr/>
        <p:txBody>
          <a:bodyPr/>
          <a:lstStyle/>
          <a:p>
            <a:fld id="{F058D4B7-07E8-401E-B5F2-812A5C934B3F}" type="slidenum">
              <a:rPr lang="es-CO" smtClean="0"/>
            </a:fld>
            <a:endParaRPr lang="es-CO"/>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Its purpose is to clearly state the research problem and give the reader a motivation, justification about the case. The introduction should answer the question </a:t>
            </a:r>
            <a:r>
              <a:rPr lang="en-US" b="1" dirty="0" smtClean="0"/>
              <a:t>What was studied and state partially the goal?</a:t>
            </a:r>
            <a:endParaRPr lang="en-US" b="1" dirty="0" smtClean="0"/>
          </a:p>
          <a:p>
            <a:r>
              <a:rPr lang="en-US" b="0" dirty="0" smtClean="0"/>
              <a:t>Sometimes it is combined with the literature review to set the methodological and practical gaps found in the state-of-the-art</a:t>
            </a:r>
            <a:r>
              <a:rPr lang="en-US" b="0" baseline="0" dirty="0" smtClean="0"/>
              <a:t> body.</a:t>
            </a:r>
            <a:endParaRPr lang="en-US" b="0" dirty="0"/>
          </a:p>
        </p:txBody>
      </p:sp>
      <p:sp>
        <p:nvSpPr>
          <p:cNvPr id="4" name="Marcador de número de diapositiva 3"/>
          <p:cNvSpPr>
            <a:spLocks noGrp="1"/>
          </p:cNvSpPr>
          <p:nvPr>
            <p:ph type="sldNum" sz="quarter" idx="10"/>
          </p:nvPr>
        </p:nvSpPr>
        <p:spPr/>
        <p:txBody>
          <a:bodyPr/>
          <a:lstStyle/>
          <a:p>
            <a:fld id="{F058D4B7-07E8-401E-B5F2-812A5C934B3F}" type="slidenum">
              <a:rPr lang="es-CO" smtClean="0"/>
            </a:fld>
            <a:endParaRPr lang="es-CO"/>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Its purpose is to clearly state the research problem and give the reader a motivation, justification about the case. The introduction should answer the question </a:t>
            </a:r>
            <a:r>
              <a:rPr lang="en-US" b="1" dirty="0" smtClean="0"/>
              <a:t>What was studied and state partially the goal?</a:t>
            </a:r>
            <a:endParaRPr lang="en-US" b="1" dirty="0" smtClean="0"/>
          </a:p>
          <a:p>
            <a:r>
              <a:rPr lang="en-US" b="0" dirty="0" smtClean="0"/>
              <a:t>Sometimes it is combined with the literature review to set the methodological and practical gaps found in the state-of-the-art</a:t>
            </a:r>
            <a:r>
              <a:rPr lang="en-US" b="0" baseline="0" dirty="0" smtClean="0"/>
              <a:t> body.</a:t>
            </a:r>
            <a:endParaRPr lang="en-US" b="0" dirty="0"/>
          </a:p>
        </p:txBody>
      </p:sp>
      <p:sp>
        <p:nvSpPr>
          <p:cNvPr id="4" name="Marcador de número de diapositiva 3"/>
          <p:cNvSpPr>
            <a:spLocks noGrp="1"/>
          </p:cNvSpPr>
          <p:nvPr>
            <p:ph type="sldNum" sz="quarter" idx="10"/>
          </p:nvPr>
        </p:nvSpPr>
        <p:spPr/>
        <p:txBody>
          <a:bodyPr/>
          <a:lstStyle/>
          <a:p>
            <a:fld id="{F058D4B7-07E8-401E-B5F2-812A5C934B3F}" type="slidenum">
              <a:rPr lang="es-CO" smtClean="0"/>
            </a:fld>
            <a:endParaRPr lang="es-CO"/>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Its purpose is to clearly state the research problem and give the reader a motivation, justification about the case. The introduction should answer the question </a:t>
            </a:r>
            <a:r>
              <a:rPr lang="en-US" b="1" dirty="0" smtClean="0"/>
              <a:t>What was studied and state partially the goal?</a:t>
            </a:r>
            <a:endParaRPr lang="en-US" b="1" dirty="0" smtClean="0"/>
          </a:p>
          <a:p>
            <a:r>
              <a:rPr lang="en-US" b="0" dirty="0" smtClean="0"/>
              <a:t>Sometimes it is combined with the literature review to set the methodological and practical gaps found in the state-of-the-art</a:t>
            </a:r>
            <a:r>
              <a:rPr lang="en-US" b="0" baseline="0" dirty="0" smtClean="0"/>
              <a:t> body.</a:t>
            </a:r>
            <a:endParaRPr lang="en-US" b="0" dirty="0"/>
          </a:p>
        </p:txBody>
      </p:sp>
      <p:sp>
        <p:nvSpPr>
          <p:cNvPr id="4" name="Marcador de número de diapositiva 3"/>
          <p:cNvSpPr>
            <a:spLocks noGrp="1"/>
          </p:cNvSpPr>
          <p:nvPr>
            <p:ph type="sldNum" sz="quarter" idx="10"/>
          </p:nvPr>
        </p:nvSpPr>
        <p:spPr/>
        <p:txBody>
          <a:bodyPr/>
          <a:lstStyle/>
          <a:p>
            <a:fld id="{F058D4B7-07E8-401E-B5F2-812A5C934B3F}" type="slidenum">
              <a:rPr lang="es-CO" smtClean="0"/>
            </a:fld>
            <a:endParaRPr lang="es-CO"/>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Its purpose is to clearly state the research problem and give the reader a motivation, justification about the case. The introduction should answer the question </a:t>
            </a:r>
            <a:r>
              <a:rPr lang="en-US" b="1" dirty="0" smtClean="0"/>
              <a:t>What was studied and state partially the goal?</a:t>
            </a:r>
            <a:endParaRPr lang="en-US" b="1" dirty="0" smtClean="0"/>
          </a:p>
          <a:p>
            <a:r>
              <a:rPr lang="en-US" b="0" dirty="0" smtClean="0"/>
              <a:t>Sometimes it is combined with the literature review to set the methodological and practical gaps found in the state-of-the-art</a:t>
            </a:r>
            <a:r>
              <a:rPr lang="en-US" b="0" baseline="0" dirty="0" smtClean="0"/>
              <a:t> body.</a:t>
            </a:r>
            <a:endParaRPr lang="en-US" b="0" dirty="0"/>
          </a:p>
        </p:txBody>
      </p:sp>
      <p:sp>
        <p:nvSpPr>
          <p:cNvPr id="4" name="Marcador de número de diapositiva 3"/>
          <p:cNvSpPr>
            <a:spLocks noGrp="1"/>
          </p:cNvSpPr>
          <p:nvPr>
            <p:ph type="sldNum" sz="quarter" idx="10"/>
          </p:nvPr>
        </p:nvSpPr>
        <p:spPr/>
        <p:txBody>
          <a:bodyPr/>
          <a:lstStyle/>
          <a:p>
            <a:fld id="{F058D4B7-07E8-401E-B5F2-812A5C934B3F}" type="slidenum">
              <a:rPr lang="es-CO" smtClean="0"/>
            </a:fld>
            <a:endParaRPr lang="es-CO"/>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fld>
            <a:endParaRPr kumimoji="0" lang="en-US" sz="1400" dirty="0">
              <a:solidFill>
                <a:srgbClr val="FFFFFF"/>
              </a:solidFill>
            </a:endParaRPr>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fld>
            <a:endParaRPr kumimoji="0"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fld>
            <a:endParaRPr kumimoji="0"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First slide">
    <p:spTree>
      <p:nvGrpSpPr>
        <p:cNvPr id="1" name=""/>
        <p:cNvGrpSpPr/>
        <p:nvPr/>
      </p:nvGrpSpPr>
      <p:grpSpPr>
        <a:xfrm>
          <a:off x="0" y="0"/>
          <a:ext cx="0" cy="0"/>
          <a:chOff x="0" y="0"/>
          <a:chExt cx="0" cy="0"/>
        </a:xfrm>
      </p:grpSpPr>
      <p:pic>
        <p:nvPicPr>
          <p:cNvPr id="7" name="Picture 2" descr="http://scale.mit.edu/sites/default/files/scale-log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47114" y="6153750"/>
            <a:ext cx="2026863" cy="607271"/>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pie de página 3"/>
          <p:cNvSpPr>
            <a:spLocks noGrp="1"/>
          </p:cNvSpPr>
          <p:nvPr userDrawn="1">
            <p:ph type="ftr" sz="quarter" idx="4294967295"/>
          </p:nvPr>
        </p:nvSpPr>
        <p:spPr>
          <a:xfrm>
            <a:off x="660071" y="6334789"/>
            <a:ext cx="3520043" cy="365125"/>
          </a:xfrm>
          <a:prstGeom prst="rect">
            <a:avLst/>
          </a:prstGeom>
        </p:spPr>
        <p:txBody>
          <a:bodyPr/>
          <a:lstStyle>
            <a:lvl1pPr>
              <a:defRPr sz="1200"/>
            </a:lvl1pPr>
          </a:lstStyle>
          <a:p>
            <a:endParaRPr lang="es-CO" dirty="0">
              <a:solidFill>
                <a:schemeClr val="tx1">
                  <a:lumMod val="75000"/>
                  <a:lumOff val="25000"/>
                </a:schemeClr>
              </a:solidFill>
            </a:endParaRPr>
          </a:p>
        </p:txBody>
      </p:sp>
      <p:cxnSp>
        <p:nvCxnSpPr>
          <p:cNvPr id="3" name="Conector recto 2"/>
          <p:cNvCxnSpPr/>
          <p:nvPr userDrawn="1"/>
        </p:nvCxnSpPr>
        <p:spPr>
          <a:xfrm flipH="1">
            <a:off x="3549317" y="6472196"/>
            <a:ext cx="4102019"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39355" y="5823322"/>
            <a:ext cx="1298976" cy="1041984"/>
          </a:xfrm>
          <a:prstGeom prst="rect">
            <a:avLst/>
          </a:prstGeom>
        </p:spPr>
      </p:pic>
      <p:sp>
        <p:nvSpPr>
          <p:cNvPr id="6" name="Rectángulo 5"/>
          <p:cNvSpPr/>
          <p:nvPr userDrawn="1"/>
        </p:nvSpPr>
        <p:spPr>
          <a:xfrm>
            <a:off x="660072" y="-324853"/>
            <a:ext cx="3600000" cy="1942613"/>
          </a:xfrm>
          <a:prstGeom prst="rect">
            <a:avLst/>
          </a:prstGeom>
          <a:solidFill>
            <a:srgbClr val="FC4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Marcador de contenido 4"/>
          <p:cNvSpPr>
            <a:spLocks noGrp="1"/>
          </p:cNvSpPr>
          <p:nvPr>
            <p:ph sz="quarter" idx="10" hasCustomPrompt="1"/>
          </p:nvPr>
        </p:nvSpPr>
        <p:spPr>
          <a:xfrm>
            <a:off x="2263619" y="2457867"/>
            <a:ext cx="7869732" cy="1079812"/>
          </a:xfrm>
          <a:prstGeom prst="rect">
            <a:avLst/>
          </a:prstGeom>
        </p:spPr>
        <p:txBody>
          <a:bodyPr/>
          <a:lstStyle>
            <a:lvl1pPr>
              <a:defRPr baseline="0"/>
            </a:lvl1pPr>
            <a:lvl2pPr>
              <a:defRPr/>
            </a:lvl2pPr>
            <a:lvl3pPr>
              <a:defRPr/>
            </a:lvl3pPr>
            <a:lvl4pPr>
              <a:defRPr/>
            </a:lvl4pPr>
            <a:lvl5pPr>
              <a:defRPr/>
            </a:lvl5pPr>
          </a:lstStyle>
          <a:p>
            <a:pPr lvl="0"/>
            <a:r>
              <a:rPr lang="es-ES" dirty="0" err="1" smtClean="0"/>
              <a:t>First</a:t>
            </a:r>
            <a:r>
              <a:rPr lang="es-ES" dirty="0" smtClean="0"/>
              <a:t> </a:t>
            </a:r>
            <a:r>
              <a:rPr lang="es-ES" dirty="0" err="1" smtClean="0"/>
              <a:t>slide</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CO"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slide">
    <p:spTree>
      <p:nvGrpSpPr>
        <p:cNvPr id="1" name=""/>
        <p:cNvGrpSpPr/>
        <p:nvPr/>
      </p:nvGrpSpPr>
      <p:grpSpPr>
        <a:xfrm>
          <a:off x="0" y="0"/>
          <a:ext cx="0" cy="0"/>
          <a:chOff x="0" y="0"/>
          <a:chExt cx="0" cy="0"/>
        </a:xfrm>
      </p:grpSpPr>
      <p:pic>
        <p:nvPicPr>
          <p:cNvPr id="2" name="Picture 2" descr="http://scale.mit.edu/sites/default/files/scale-log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47114" y="6153750"/>
            <a:ext cx="2026863" cy="60727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39355" y="5823322"/>
            <a:ext cx="1298976" cy="1041984"/>
          </a:xfrm>
          <a:prstGeom prst="rect">
            <a:avLst/>
          </a:prstGeom>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Other slides">
    <p:spTree>
      <p:nvGrpSpPr>
        <p:cNvPr id="1" name=""/>
        <p:cNvGrpSpPr/>
        <p:nvPr/>
      </p:nvGrpSpPr>
      <p:grpSpPr>
        <a:xfrm>
          <a:off x="0" y="0"/>
          <a:ext cx="0" cy="0"/>
          <a:chOff x="0" y="0"/>
          <a:chExt cx="0" cy="0"/>
        </a:xfrm>
      </p:grpSpPr>
      <p:sp>
        <p:nvSpPr>
          <p:cNvPr id="6" name="Marcador de pie de página 3"/>
          <p:cNvSpPr>
            <a:spLocks noGrp="1"/>
          </p:cNvSpPr>
          <p:nvPr userDrawn="1">
            <p:ph type="ftr" sz="quarter" idx="4294967295"/>
          </p:nvPr>
        </p:nvSpPr>
        <p:spPr>
          <a:xfrm>
            <a:off x="660071" y="6353137"/>
            <a:ext cx="3520043" cy="365125"/>
          </a:xfrm>
          <a:prstGeom prst="rect">
            <a:avLst/>
          </a:prstGeom>
        </p:spPr>
        <p:txBody>
          <a:bodyPr/>
          <a:lstStyle>
            <a:lvl1pPr>
              <a:defRPr sz="1200"/>
            </a:lvl1pPr>
          </a:lstStyle>
          <a:p>
            <a:endParaRPr lang="es-CO" dirty="0">
              <a:solidFill>
                <a:schemeClr val="tx1">
                  <a:lumMod val="75000"/>
                  <a:lumOff val="25000"/>
                </a:schemeClr>
              </a:solidFill>
            </a:endParaRPr>
          </a:p>
        </p:txBody>
      </p:sp>
      <p:cxnSp>
        <p:nvCxnSpPr>
          <p:cNvPr id="11" name="Conector recto 10"/>
          <p:cNvCxnSpPr/>
          <p:nvPr userDrawn="1"/>
        </p:nvCxnSpPr>
        <p:spPr>
          <a:xfrm flipH="1">
            <a:off x="3549318" y="6490544"/>
            <a:ext cx="5012791"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 name="Grupo 1"/>
          <p:cNvGrpSpPr/>
          <p:nvPr userDrawn="1"/>
        </p:nvGrpSpPr>
        <p:grpSpPr>
          <a:xfrm>
            <a:off x="8863585" y="5996970"/>
            <a:ext cx="2810391" cy="805691"/>
            <a:chOff x="8039355" y="5583482"/>
            <a:chExt cx="3634622" cy="1041984"/>
          </a:xfrm>
        </p:grpSpPr>
        <p:pic>
          <p:nvPicPr>
            <p:cNvPr id="10" name="Picture 2" descr="http://scale.mit.edu/sites/default/files/scale-log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47114" y="5913910"/>
              <a:ext cx="2026863" cy="607271"/>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39355" y="5583482"/>
              <a:ext cx="1298976" cy="1041984"/>
            </a:xfrm>
            <a:prstGeom prst="rect">
              <a:avLst/>
            </a:prstGeom>
          </p:spPr>
        </p:pic>
      </p:grpSp>
      <p:sp>
        <p:nvSpPr>
          <p:cNvPr id="7" name="Rectángulo 6"/>
          <p:cNvSpPr/>
          <p:nvPr userDrawn="1"/>
        </p:nvSpPr>
        <p:spPr>
          <a:xfrm>
            <a:off x="660072" y="-324853"/>
            <a:ext cx="3600000" cy="1942613"/>
          </a:xfrm>
          <a:prstGeom prst="rect">
            <a:avLst/>
          </a:prstGeom>
          <a:solidFill>
            <a:srgbClr val="FC4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texto 3"/>
          <p:cNvSpPr>
            <a:spLocks noGrp="1"/>
          </p:cNvSpPr>
          <p:nvPr>
            <p:ph type="body" sz="quarter" idx="10" hasCustomPrompt="1"/>
          </p:nvPr>
        </p:nvSpPr>
        <p:spPr>
          <a:xfrm>
            <a:off x="2473325" y="2638425"/>
            <a:ext cx="5621338" cy="1738313"/>
          </a:xfrm>
          <a:prstGeom prst="rect">
            <a:avLst/>
          </a:prstGeom>
        </p:spPr>
        <p:txBody>
          <a:bodyPr/>
          <a:lstStyle>
            <a:lvl1pPr>
              <a:defRPr baseline="0"/>
            </a:lvl1pPr>
            <a:lvl2pPr>
              <a:defRPr/>
            </a:lvl2pPr>
            <a:lvl3pPr>
              <a:defRPr/>
            </a:lvl3pPr>
            <a:lvl4pPr>
              <a:defRPr/>
            </a:lvl4pPr>
            <a:lvl5pPr>
              <a:defRPr/>
            </a:lvl5pPr>
          </a:lstStyle>
          <a:p>
            <a:pPr lvl="0"/>
            <a:r>
              <a:rPr lang="es-ES" dirty="0" err="1" smtClean="0"/>
              <a:t>Other</a:t>
            </a:r>
            <a:r>
              <a:rPr lang="es-ES" dirty="0" smtClean="0"/>
              <a:t> </a:t>
            </a:r>
            <a:r>
              <a:rPr lang="es-ES" dirty="0" err="1" smtClean="0"/>
              <a:t>slides</a:t>
            </a:r>
            <a:endParaRPr lang="es-ES" dirty="0" smtClean="0"/>
          </a:p>
          <a:p>
            <a:pPr lvl="1"/>
            <a:r>
              <a:rPr lang="es-ES" dirty="0" err="1" smtClean="0"/>
              <a:t>Second</a:t>
            </a:r>
            <a:r>
              <a:rPr lang="es-ES" dirty="0" smtClean="0"/>
              <a:t> </a:t>
            </a:r>
            <a:r>
              <a:rPr lang="es-ES" dirty="0" err="1" smtClean="0"/>
              <a:t>level</a:t>
            </a:r>
            <a:endParaRPr lang="es-ES" dirty="0" smtClean="0"/>
          </a:p>
          <a:p>
            <a:pPr lvl="2"/>
            <a:r>
              <a:rPr lang="es-ES" dirty="0" err="1" smtClean="0"/>
              <a:t>Third</a:t>
            </a:r>
            <a:r>
              <a:rPr lang="es-ES" dirty="0" smtClean="0"/>
              <a:t> </a:t>
            </a:r>
            <a:r>
              <a:rPr lang="es-ES" dirty="0" err="1" smtClean="0"/>
              <a:t>level</a:t>
            </a:r>
            <a:endParaRPr lang="es-ES" dirty="0" smtClean="0"/>
          </a:p>
          <a:p>
            <a:pPr lvl="3"/>
            <a:r>
              <a:rPr lang="es-ES" dirty="0" err="1" smtClean="0"/>
              <a:t>Fourth</a:t>
            </a:r>
            <a:r>
              <a:rPr lang="es-ES" dirty="0" smtClean="0"/>
              <a:t> </a:t>
            </a:r>
            <a:r>
              <a:rPr lang="es-ES" dirty="0" err="1" smtClean="0"/>
              <a:t>level</a:t>
            </a:r>
            <a:endParaRPr lang="es-ES" dirty="0" smtClean="0"/>
          </a:p>
          <a:p>
            <a:pPr lvl="4"/>
            <a:r>
              <a:rPr lang="es-ES" dirty="0" err="1" smtClean="0"/>
              <a:t>Fifth</a:t>
            </a:r>
            <a:r>
              <a:rPr lang="es-ES" dirty="0" smtClean="0"/>
              <a:t> </a:t>
            </a:r>
            <a:r>
              <a:rPr lang="es-ES" dirty="0" err="1" smtClean="0"/>
              <a:t>level</a:t>
            </a:r>
            <a:endParaRPr lang="es-CO"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fld>
            <a:endParaRPr kumimoji="0" lang="en-US"/>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endParaRPr kumimoji="0" lang="en-US" smtClean="0"/>
          </a:p>
        </p:txBody>
      </p:sp>
      <p:sp>
        <p:nvSpPr>
          <p:cNvPr id="4" name="Date Placeholder 3"/>
          <p:cNvSpPr>
            <a:spLocks noGrp="1"/>
          </p:cNvSpPr>
          <p:nvPr>
            <p:ph type="dt" sz="half" idx="10"/>
          </p:nvPr>
        </p:nvSpPr>
        <p:spPr/>
        <p:txBody>
          <a:bodyPr/>
          <a:lstStyle/>
          <a:p>
            <a:fld id="{564CF2E0-CCC4-4E1E-9902-C3C36AB3FDA4}" type="datetimeFigureOut">
              <a:rPr lang="en-US" smtClean="0"/>
            </a:fld>
            <a:endParaRPr lang="en-US"/>
          </a:p>
        </p:txBody>
      </p:sp>
      <p:sp>
        <p:nvSpPr>
          <p:cNvPr id="5" name="Footer Placeholder 4"/>
          <p:cNvSpPr>
            <a:spLocks noGrp="1"/>
          </p:cNvSpPr>
          <p:nvPr>
            <p:ph type="ftr" sz="quarter" idx="11"/>
          </p:nvPr>
        </p:nvSpPr>
        <p:spPr>
          <a:xfrm>
            <a:off x="1066800" y="6172200"/>
            <a:ext cx="5334000" cy="457200"/>
          </a:xfrm>
        </p:spPr>
        <p:txBody>
          <a:bodyPr/>
          <a:lstStyle/>
          <a:p>
            <a:endParaRPr kumimoji="0" lang="en-US" dirty="0"/>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6F42FDE4-A7DD-41A7-A0A6-9B649FB43336}" type="slidenum">
              <a:rPr kumimoji="0" lang="en-US" smtClean="0"/>
            </a:fld>
            <a:endParaRPr kumimoji="0" lang="en-US"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fld>
            <a:endParaRPr kumimoji="0"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endParaRPr kumimoji="0" lang="en-US" smtClean="0"/>
          </a:p>
        </p:txBody>
      </p:sp>
      <p:sp>
        <p:nvSpPr>
          <p:cNvPr id="7" name="Date Placeholder 6"/>
          <p:cNvSpPr>
            <a:spLocks noGrp="1"/>
          </p:cNvSpPr>
          <p:nvPr>
            <p:ph type="dt" sz="half" idx="10"/>
          </p:nvPr>
        </p:nvSpPr>
        <p:spPr/>
        <p:txBody>
          <a:bodyPr/>
          <a:lstStyle/>
          <a:p>
            <a:fld id="{564CF2E0-CCC4-4E1E-9902-C3C36AB3FDA4}" type="datetimeFigureOut">
              <a:rPr lang="en-US" smtClean="0"/>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fld>
            <a:endParaRPr kumimoji="0"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fld>
            <a:endParaRPr kumimoji="0"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fld>
            <a:endParaRPr kumimoji="0"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p:txBody>
          <a:bodyPr/>
          <a:lstStyle/>
          <a:p>
            <a:fld id="{564CF2E0-CCC4-4E1E-9902-C3C36AB3FDA4}" type="datetimeFigureOut">
              <a:rPr lang="en-US" smtClean="0"/>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fld>
            <a:endParaRPr kumimoji="0"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endParaRPr lang="en-US" smtClean="0"/>
          </a:p>
          <a:p>
            <a:pPr lvl="1" eaLnBrk="1" latinLnBrk="0" hangingPunct="1"/>
            <a:r>
              <a:rPr lang="en-US" smtClean="0"/>
              <a:t>Second level</a:t>
            </a:r>
            <a:endParaRPr lang="en-US" smtClean="0"/>
          </a:p>
          <a:p>
            <a:pPr lvl="2" eaLnBrk="1" latinLnBrk="0" hangingPunct="1"/>
            <a:r>
              <a:rPr lang="en-US" smtClean="0"/>
              <a:t>Third level</a:t>
            </a:r>
            <a:endParaRPr lang="en-US" smtClean="0"/>
          </a:p>
          <a:p>
            <a:pPr lvl="3" eaLnBrk="1" latinLnBrk="0" hangingPunct="1"/>
            <a:r>
              <a:rPr lang="en-US" smtClean="0"/>
              <a:t>Fourth level</a:t>
            </a:r>
            <a:endParaRPr lang="en-US" smtClean="0"/>
          </a:p>
          <a:p>
            <a:pPr lvl="4" eaLnBrk="1" latinLnBrk="0" hangingPunct="1"/>
            <a:r>
              <a:rPr lang="en-US" smtClean="0"/>
              <a:t>Fifth level</a:t>
            </a:r>
            <a:endParaRPr kumimoji="0"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endParaRPr kumimoji="0" lang="en-US" smtClean="0"/>
          </a:p>
        </p:txBody>
      </p:sp>
      <p:sp>
        <p:nvSpPr>
          <p:cNvPr id="5" name="Date Placeholder 4"/>
          <p:cNvSpPr>
            <a:spLocks noGrp="1"/>
          </p:cNvSpPr>
          <p:nvPr>
            <p:ph type="dt" sz="half" idx="10"/>
          </p:nvPr>
        </p:nvSpPr>
        <p:spPr/>
        <p:txBody>
          <a:bodyPr/>
          <a:lstStyle/>
          <a:p>
            <a:fld id="{564CF2E0-CCC4-4E1E-9902-C3C36AB3FDA4}" type="datetimeFigureOut">
              <a:rPr lang="en-US" smtClean="0"/>
            </a:fld>
            <a:endParaRPr lang="en-US"/>
          </a:p>
        </p:txBody>
      </p:sp>
      <p:sp>
        <p:nvSpPr>
          <p:cNvPr id="6" name="Footer Placeholder 5"/>
          <p:cNvSpPr>
            <a:spLocks noGrp="1"/>
          </p:cNvSpPr>
          <p:nvPr>
            <p:ph type="ftr" sz="quarter" idx="11"/>
          </p:nvPr>
        </p:nvSpPr>
        <p:spPr>
          <a:xfrm>
            <a:off x="1219200" y="6172200"/>
            <a:ext cx="5181600" cy="457200"/>
          </a:xfrm>
        </p:spPr>
        <p:txBody>
          <a:bodyPr/>
          <a:lstStyle/>
          <a:p>
            <a:endParaRPr kumimoji="0" lang="en-US" dirty="0"/>
          </a:p>
        </p:txBody>
      </p:sp>
      <p:sp>
        <p:nvSpPr>
          <p:cNvPr id="7" name="Slide Number Placeholder 6"/>
          <p:cNvSpPr>
            <a:spLocks noGrp="1"/>
          </p:cNvSpPr>
          <p:nvPr>
            <p:ph type="sldNum" sz="quarter" idx="12"/>
          </p:nvPr>
        </p:nvSpPr>
        <p:spPr>
          <a:xfrm>
            <a:off x="195072" y="6208776"/>
            <a:ext cx="609600" cy="457200"/>
          </a:xfrm>
        </p:spPr>
        <p:txBody>
          <a:bodyPr/>
          <a:lstStyle/>
          <a:p>
            <a:fld id="{6F42FDE4-A7DD-41A7-A0A6-9B649FB43336}" type="slidenum">
              <a:rPr kumimoji="0" lang="en-US" smtClean="0"/>
            </a:fld>
            <a:endParaRPr kumimoji="0" lang="en-US" dirty="0"/>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endParaRPr kumimoji="0" lang="en-US" smtClean="0"/>
          </a:p>
          <a:p>
            <a:pPr lvl="1" eaLnBrk="1" latinLnBrk="0" hangingPunct="1"/>
            <a:r>
              <a:rPr kumimoji="0" lang="en-US" smtClean="0"/>
              <a:t>Second level</a:t>
            </a:r>
            <a:endParaRPr kumimoji="0" lang="en-US" smtClean="0"/>
          </a:p>
          <a:p>
            <a:pPr lvl="2" eaLnBrk="1" latinLnBrk="0" hangingPunct="1"/>
            <a:r>
              <a:rPr kumimoji="0" lang="en-US" smtClean="0"/>
              <a:t>Third level</a:t>
            </a:r>
            <a:endParaRPr kumimoji="0" lang="en-US" smtClean="0"/>
          </a:p>
          <a:p>
            <a:pPr lvl="3" eaLnBrk="1" latinLnBrk="0" hangingPunct="1"/>
            <a:r>
              <a:rPr kumimoji="0" lang="en-US" smtClean="0"/>
              <a:t>Fourth level</a:t>
            </a:r>
            <a:endParaRPr kumimoji="0" lang="en-US" smtClean="0"/>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fld>
            <a:endParaRPr lang="en-US" sz="1400" dirty="0">
              <a:solidFill>
                <a:schemeClr val="tx2"/>
              </a:solidFill>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panose="05020102010507070707"/>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panose="05020102010507070707"/>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panose="05020102010507070707"/>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panose="05020102010507070707"/>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3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44.png"/><Relationship Id="rId1"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6.png"/><Relationship Id="rId1"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2.png"/><Relationship Id="rId1"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image" Target="../media/image53.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image" Target="../media/image7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7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8.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0.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2.jpeg"/></Relationships>
</file>

<file path=ppt/slides/_rels/slide3.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0.jpeg"/><Relationship Id="rId7" Type="http://schemas.openxmlformats.org/officeDocument/2006/relationships/image" Target="../media/image19.GIF"/><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jpeg"/><Relationship Id="rId3" Type="http://schemas.openxmlformats.org/officeDocument/2006/relationships/image" Target="../media/image15.GIF"/><Relationship Id="rId2" Type="http://schemas.openxmlformats.org/officeDocument/2006/relationships/image" Target="../media/image14.jpeg"/><Relationship Id="rId10" Type="http://schemas.openxmlformats.org/officeDocument/2006/relationships/slideLayout" Target="../slideLayouts/slideLayout4.xml"/><Relationship Id="rId1"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jpeg"/><Relationship Id="rId1"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GIF"/><Relationship Id="rId1" Type="http://schemas.openxmlformats.org/officeDocument/2006/relationships/image" Target="../media/image85.GI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87.GI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4.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a:xfrm>
            <a:off x="190500" y="2747645"/>
            <a:ext cx="10686415" cy="3573145"/>
          </a:xfrm>
        </p:spPr>
        <p:txBody>
          <a:bodyPr>
            <a:noAutofit/>
          </a:bodyPr>
          <a:lstStyle/>
          <a:p>
            <a:pPr algn="ctr">
              <a:lnSpc>
                <a:spcPct val="100000"/>
              </a:lnSpc>
              <a:buNone/>
            </a:pPr>
            <a:endParaRPr lang="en-US" sz="1700" b="1" dirty="0" smtClean="0">
              <a:latin typeface="Times New Roman" panose="02020603050405020304" pitchFamily="18" charset="0"/>
              <a:cs typeface="Times New Roman" panose="02020603050405020304" pitchFamily="18" charset="0"/>
            </a:endParaRPr>
          </a:p>
          <a:p>
            <a:pPr algn="ctr">
              <a:lnSpc>
                <a:spcPct val="100000"/>
              </a:lnSpc>
              <a:buNone/>
            </a:pPr>
            <a:r>
              <a:rPr lang="en-US" sz="1700" b="1" dirty="0" smtClean="0">
                <a:latin typeface="Times New Roman" panose="02020603050405020304" pitchFamily="18" charset="0"/>
                <a:cs typeface="Times New Roman" panose="02020603050405020304" pitchFamily="18" charset="0"/>
              </a:rPr>
              <a:t>S.SRIDHAR                      611618121045</a:t>
            </a:r>
            <a:endParaRPr lang="en-US" sz="1700" b="1" dirty="0" smtClean="0">
              <a:latin typeface="Times New Roman" panose="02020603050405020304" pitchFamily="18" charset="0"/>
              <a:cs typeface="Times New Roman" panose="02020603050405020304" pitchFamily="18" charset="0"/>
            </a:endParaRPr>
          </a:p>
          <a:p>
            <a:pPr algn="ctr">
              <a:lnSpc>
                <a:spcPct val="100000"/>
              </a:lnSpc>
              <a:buNone/>
            </a:pPr>
            <a:r>
              <a:rPr lang="en-US" sz="1700" b="1" dirty="0" smtClean="0">
                <a:latin typeface="Times New Roman" panose="02020603050405020304" pitchFamily="18" charset="0"/>
                <a:cs typeface="Times New Roman" panose="02020603050405020304" pitchFamily="18" charset="0"/>
              </a:rPr>
              <a:t>K.DILEEP                         611618121010</a:t>
            </a:r>
            <a:endParaRPr lang="en-US" sz="1700" b="1" dirty="0" smtClean="0">
              <a:latin typeface="Times New Roman" panose="02020603050405020304" pitchFamily="18" charset="0"/>
              <a:cs typeface="Times New Roman" panose="02020603050405020304" pitchFamily="18" charset="0"/>
            </a:endParaRPr>
          </a:p>
          <a:p>
            <a:pPr algn="ctr">
              <a:lnSpc>
                <a:spcPct val="100000"/>
              </a:lnSpc>
              <a:buNone/>
            </a:pPr>
            <a:r>
              <a:rPr lang="en-US" sz="1700" b="1" dirty="0" smtClean="0">
                <a:latin typeface="Times New Roman" panose="02020603050405020304" pitchFamily="18" charset="0"/>
                <a:cs typeface="Times New Roman" panose="02020603050405020304" pitchFamily="18" charset="0"/>
              </a:rPr>
              <a:t>S.SYED MOHAMED       611618121046</a:t>
            </a:r>
            <a:endParaRPr lang="en-US" sz="1700" b="1" dirty="0" smtClean="0">
              <a:latin typeface="Times New Roman" panose="02020603050405020304" pitchFamily="18" charset="0"/>
              <a:cs typeface="Times New Roman" panose="02020603050405020304" pitchFamily="18" charset="0"/>
            </a:endParaRPr>
          </a:p>
          <a:p>
            <a:pPr algn="ctr">
              <a:lnSpc>
                <a:spcPct val="100000"/>
              </a:lnSpc>
              <a:buNone/>
            </a:pPr>
            <a:r>
              <a:rPr lang="en-US" sz="1700" b="1" dirty="0" smtClean="0">
                <a:latin typeface="Times New Roman" panose="02020603050405020304" pitchFamily="18" charset="0"/>
                <a:cs typeface="Times New Roman" panose="02020603050405020304" pitchFamily="18" charset="0"/>
              </a:rPr>
              <a:t>S.SATHISH                       611618121040</a:t>
            </a:r>
            <a:endParaRPr lang="en-US" sz="1700" dirty="0" smtClean="0">
              <a:latin typeface="Times New Roman" panose="02020603050405020304" pitchFamily="18" charset="0"/>
              <a:cs typeface="Times New Roman" panose="02020603050405020304" pitchFamily="18" charset="0"/>
            </a:endParaRPr>
          </a:p>
          <a:p>
            <a:pPr algn="ctr">
              <a:lnSpc>
                <a:spcPct val="100000"/>
              </a:lnSpc>
              <a:buNone/>
            </a:pPr>
            <a:endParaRPr lang="en-US" altLang="en-US" sz="1800" b="1" dirty="0" smtClean="0">
              <a:solidFill>
                <a:prstClr val="black"/>
              </a:solidFill>
              <a:latin typeface="Times New Roman" panose="02020603050405020304" pitchFamily="18" charset="0"/>
              <a:cs typeface="Times New Roman" panose="02020603050405020304" pitchFamily="18" charset="0"/>
            </a:endParaRPr>
          </a:p>
          <a:p>
            <a:pPr algn="ctr">
              <a:lnSpc>
                <a:spcPct val="100000"/>
              </a:lnSpc>
              <a:buNone/>
            </a:pPr>
            <a:endParaRPr lang="en-US" altLang="en-US" sz="1800" b="1" dirty="0" smtClean="0">
              <a:solidFill>
                <a:prstClr val="black"/>
              </a:solidFill>
              <a:latin typeface="Times New Roman" panose="02020603050405020304" pitchFamily="18" charset="0"/>
              <a:cs typeface="Times New Roman" panose="02020603050405020304" pitchFamily="18" charset="0"/>
            </a:endParaRPr>
          </a:p>
          <a:p>
            <a:pPr algn="ctr">
              <a:lnSpc>
                <a:spcPct val="100000"/>
              </a:lnSpc>
              <a:buNone/>
            </a:pPr>
            <a:r>
              <a:rPr lang="en-US" altLang="en-US" sz="1800" b="1" dirty="0" smtClean="0">
                <a:solidFill>
                  <a:prstClr val="black"/>
                </a:solidFill>
                <a:latin typeface="Times New Roman" panose="02020603050405020304" pitchFamily="18" charset="0"/>
                <a:cs typeface="Times New Roman" panose="02020603050405020304" pitchFamily="18" charset="0"/>
              </a:rPr>
              <a:t>Under the guidance of</a:t>
            </a:r>
            <a:endParaRPr lang="en-US" altLang="en-US" sz="1800" b="1" dirty="0" smtClean="0">
              <a:solidFill>
                <a:prstClr val="black"/>
              </a:solidFill>
              <a:latin typeface="Times New Roman" panose="02020603050405020304" pitchFamily="18" charset="0"/>
              <a:cs typeface="Times New Roman" panose="02020603050405020304" pitchFamily="18" charset="0"/>
            </a:endParaRPr>
          </a:p>
          <a:p>
            <a:pPr algn="ctr">
              <a:lnSpc>
                <a:spcPct val="100000"/>
              </a:lnSpc>
              <a:spcBef>
                <a:spcPts val="0"/>
              </a:spcBef>
              <a:buNone/>
              <a:defRPr/>
            </a:pPr>
            <a:endParaRPr lang="en-US" altLang="en-US" sz="1800" b="1" dirty="0" smtClean="0">
              <a:solidFill>
                <a:prstClr val="black"/>
              </a:solidFill>
              <a:latin typeface="Times New Roman" panose="02020603050405020304" pitchFamily="18" charset="0"/>
              <a:cs typeface="Times New Roman" panose="02020603050405020304" pitchFamily="18" charset="0"/>
            </a:endParaRPr>
          </a:p>
          <a:p>
            <a:pPr algn="ctr">
              <a:lnSpc>
                <a:spcPct val="100000"/>
              </a:lnSpc>
              <a:spcBef>
                <a:spcPts val="0"/>
              </a:spcBef>
              <a:buNone/>
              <a:defRPr/>
            </a:pPr>
            <a:r>
              <a:rPr lang="en-US" altLang="en-US" sz="1700" b="1" dirty="0" smtClean="0">
                <a:solidFill>
                  <a:prstClr val="black"/>
                </a:solidFill>
                <a:latin typeface="Times New Roman" panose="02020603050405020304" pitchFamily="18" charset="0"/>
                <a:cs typeface="Times New Roman" panose="02020603050405020304" pitchFamily="18" charset="0"/>
              </a:rPr>
              <a:t>M. </a:t>
            </a:r>
            <a:r>
              <a:rPr lang="en-US" altLang="en-US" sz="1700" b="1" dirty="0" err="1" smtClean="0">
                <a:solidFill>
                  <a:prstClr val="black"/>
                </a:solidFill>
                <a:latin typeface="Times New Roman" panose="02020603050405020304" pitchFamily="18" charset="0"/>
                <a:cs typeface="Times New Roman" panose="02020603050405020304" pitchFamily="18" charset="0"/>
              </a:rPr>
              <a:t>Hema</a:t>
            </a:r>
            <a:r>
              <a:rPr lang="en-US" altLang="en-US" sz="1700" b="1" dirty="0" smtClean="0">
                <a:solidFill>
                  <a:prstClr val="black"/>
                </a:solidFill>
                <a:latin typeface="Times New Roman" panose="02020603050405020304" pitchFamily="18" charset="0"/>
                <a:cs typeface="Times New Roman" panose="02020603050405020304" pitchFamily="18" charset="0"/>
              </a:rPr>
              <a:t> Kumar M.E., M.B.A., (</a:t>
            </a:r>
            <a:r>
              <a:rPr lang="en-US" altLang="en-US" sz="1700" b="1" dirty="0" err="1" smtClean="0">
                <a:solidFill>
                  <a:prstClr val="black"/>
                </a:solidFill>
                <a:latin typeface="Times New Roman" panose="02020603050405020304" pitchFamily="18" charset="0"/>
                <a:cs typeface="Times New Roman" panose="02020603050405020304" pitchFamily="18" charset="0"/>
              </a:rPr>
              <a:t>Ph.D</a:t>
            </a:r>
            <a:r>
              <a:rPr lang="en-US" altLang="en-US" sz="1700" b="1" dirty="0" smtClean="0">
                <a:solidFill>
                  <a:prstClr val="black"/>
                </a:solidFill>
                <a:latin typeface="Times New Roman" panose="02020603050405020304" pitchFamily="18" charset="0"/>
                <a:cs typeface="Times New Roman" panose="02020603050405020304" pitchFamily="18" charset="0"/>
              </a:rPr>
              <a:t>)</a:t>
            </a:r>
            <a:endParaRPr lang="en-US" altLang="en-US" sz="1700" b="1" dirty="0" smtClean="0">
              <a:solidFill>
                <a:prstClr val="black"/>
              </a:solidFill>
              <a:latin typeface="Times New Roman" panose="02020603050405020304" pitchFamily="18" charset="0"/>
              <a:cs typeface="Times New Roman" panose="02020603050405020304" pitchFamily="18" charset="0"/>
            </a:endParaRPr>
          </a:p>
          <a:p>
            <a:pPr algn="ctr">
              <a:lnSpc>
                <a:spcPct val="100000"/>
              </a:lnSpc>
              <a:spcBef>
                <a:spcPts val="0"/>
              </a:spcBef>
              <a:buNone/>
              <a:defRPr/>
            </a:pPr>
            <a:r>
              <a:rPr lang="en-US" altLang="en-US" sz="1700" b="1" dirty="0" smtClean="0">
                <a:solidFill>
                  <a:prstClr val="black"/>
                </a:solidFill>
                <a:latin typeface="Times New Roman" panose="02020603050405020304" pitchFamily="18" charset="0"/>
                <a:cs typeface="Times New Roman" panose="02020603050405020304" pitchFamily="18" charset="0"/>
              </a:rPr>
              <a:t>Assistant Professor</a:t>
            </a:r>
            <a:endParaRPr lang="en-US" altLang="en-US" sz="1700" b="1" dirty="0" smtClean="0">
              <a:solidFill>
                <a:prstClr val="black"/>
              </a:solidFill>
              <a:latin typeface="Times New Roman" panose="02020603050405020304" pitchFamily="18" charset="0"/>
              <a:cs typeface="Times New Roman" panose="02020603050405020304" pitchFamily="18" charset="0"/>
            </a:endParaRPr>
          </a:p>
          <a:p>
            <a:pPr algn="ctr">
              <a:lnSpc>
                <a:spcPct val="100000"/>
              </a:lnSpc>
              <a:spcBef>
                <a:spcPts val="0"/>
              </a:spcBef>
              <a:buNone/>
              <a:defRPr/>
            </a:pPr>
            <a:r>
              <a:rPr lang="en-US" altLang="en-US" sz="1700" b="1" dirty="0" smtClean="0">
                <a:solidFill>
                  <a:prstClr val="black"/>
                </a:solidFill>
                <a:latin typeface="Times New Roman" panose="02020603050405020304" pitchFamily="18" charset="0"/>
                <a:cs typeface="Times New Roman" panose="02020603050405020304" pitchFamily="18" charset="0"/>
              </a:rPr>
              <a:t>Department of Biomedical Engineering </a:t>
            </a:r>
            <a:endParaRPr lang="en-US" altLang="en-US" sz="1700" b="1" dirty="0" smtClean="0">
              <a:solidFill>
                <a:prstClr val="black"/>
              </a:solidFill>
              <a:latin typeface="Times New Roman" panose="02020603050405020304" pitchFamily="18" charset="0"/>
              <a:cs typeface="Times New Roman" panose="02020603050405020304" pitchFamily="18" charset="0"/>
            </a:endParaRPr>
          </a:p>
          <a:p>
            <a:pPr>
              <a:lnSpc>
                <a:spcPct val="100000"/>
              </a:lnSpc>
              <a:spcBef>
                <a:spcPts val="0"/>
              </a:spcBef>
              <a:buNone/>
              <a:defRPr/>
            </a:pPr>
            <a:r>
              <a:rPr lang="en-US" altLang="en-US" sz="1700" dirty="0" smtClean="0">
                <a:solidFill>
                  <a:prstClr val="black"/>
                </a:solidFill>
                <a:latin typeface="Times New Roman" panose="02020603050405020304" pitchFamily="18" charset="0"/>
                <a:cs typeface="Times New Roman" panose="02020603050405020304" pitchFamily="18" charset="0"/>
              </a:rPr>
              <a:t> </a:t>
            </a:r>
            <a:endParaRPr lang="en-US" altLang="en-US" sz="1700" dirty="0" smtClean="0">
              <a:solidFill>
                <a:prstClr val="black"/>
              </a:solidFill>
              <a:latin typeface="Times New Roman" panose="02020603050405020304" pitchFamily="18" charset="0"/>
              <a:cs typeface="Times New Roman" panose="02020603050405020304" pitchFamily="18" charset="0"/>
            </a:endParaRPr>
          </a:p>
          <a:p>
            <a:pPr>
              <a:lnSpc>
                <a:spcPct val="100000"/>
              </a:lnSpc>
              <a:buNone/>
            </a:pPr>
            <a:endParaRPr lang="en-US" altLang="en-US" sz="1000" dirty="0" smtClean="0">
              <a:solidFill>
                <a:prstClr val="black"/>
              </a:solidFill>
              <a:latin typeface="Times New Roman" panose="02020603050405020304" pitchFamily="18" charset="0"/>
              <a:cs typeface="Times New Roman" panose="02020603050405020304" pitchFamily="18" charset="0"/>
            </a:endParaRPr>
          </a:p>
        </p:txBody>
      </p:sp>
      <p:sp>
        <p:nvSpPr>
          <p:cNvPr id="2" name="Título 1"/>
          <p:cNvSpPr>
            <a:spLocks noGrp="1"/>
          </p:cNvSpPr>
          <p:nvPr>
            <p:ph type="ctrTitle" idx="4294967295"/>
          </p:nvPr>
        </p:nvSpPr>
        <p:spPr>
          <a:xfrm>
            <a:off x="3427413" y="0"/>
            <a:ext cx="8764587" cy="1166813"/>
          </a:xfrm>
          <a:prstGeom prst="rect">
            <a:avLst/>
          </a:prstGeom>
        </p:spPr>
        <p:txBody>
          <a:bodyPr/>
          <a:lstStyle/>
          <a:p>
            <a:pPr algn="ctr">
              <a:lnSpc>
                <a:spcPct val="80000"/>
              </a:lnSpc>
            </a:pPr>
            <a:r>
              <a:rPr lang="es-CO" b="1" dirty="0" smtClean="0">
                <a:solidFill>
                  <a:schemeClr val="bg1"/>
                </a:solidFill>
                <a:latin typeface="Times New Roman" panose="02020603050405020304" pitchFamily="18" charset="0"/>
                <a:cs typeface="Times New Roman" panose="02020603050405020304" pitchFamily="18" charset="0"/>
              </a:rPr>
              <a:t>Dhirajlal Gandhi College of Technology, Salem.	</a:t>
            </a:r>
            <a:endParaRPr lang="es-CO" b="1" dirty="0">
              <a:solidFill>
                <a:schemeClr val="bg1"/>
              </a:solidFill>
              <a:latin typeface="Times New Roman" panose="02020603050405020304" pitchFamily="18" charset="0"/>
              <a:cs typeface="Times New Roman" panose="02020603050405020304" pitchFamily="18" charset="0"/>
            </a:endParaRPr>
          </a:p>
        </p:txBody>
      </p:sp>
      <p:pic>
        <p:nvPicPr>
          <p:cNvPr id="7" name="Picture 2" descr="http://mahendratech.org/logo_1.png"/>
          <p:cNvPicPr>
            <a:picLocks noChangeAspect="1" noChangeArrowheads="1"/>
          </p:cNvPicPr>
          <p:nvPr/>
        </p:nvPicPr>
        <p:blipFill>
          <a:blip r:embed="rId1">
            <a:lum contrast="10000"/>
          </a:blip>
          <a:srcRect/>
          <a:stretch>
            <a:fillRect/>
          </a:stretch>
        </p:blipFill>
        <p:spPr bwMode="auto">
          <a:xfrm>
            <a:off x="190418" y="218364"/>
            <a:ext cx="11650436" cy="1296537"/>
          </a:xfrm>
          <a:prstGeom prst="roundRect">
            <a:avLst>
              <a:gd name="adj" fmla="val 16667"/>
            </a:avLst>
          </a:prstGeom>
          <a:ln w="28575">
            <a:solidFill>
              <a:schemeClr val="accent2">
                <a:lumMod val="5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 Box 3"/>
          <p:cNvSpPr txBox="1"/>
          <p:nvPr/>
        </p:nvSpPr>
        <p:spPr>
          <a:xfrm>
            <a:off x="1264920" y="1809115"/>
            <a:ext cx="9565640" cy="1383665"/>
          </a:xfrm>
          <a:prstGeom prst="rect">
            <a:avLst/>
          </a:prstGeom>
          <a:noFill/>
        </p:spPr>
        <p:txBody>
          <a:bodyPr wrap="square" rtlCol="0">
            <a:spAutoFit/>
          </a:bodyPr>
          <a:p>
            <a:pPr algn="ctr"/>
            <a:r>
              <a:rPr lang="en-US" sz="2800" b="1" dirty="0" smtClean="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 AUTOMACY BOYLE’S MACHINE CONTROL USING</a:t>
            </a:r>
            <a:endParaRPr lang="en-US" sz="2800" b="1" cap="none" spc="0" dirty="0" smtClean="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2800" b="1" dirty="0" smtClean="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mn-ea"/>
              </a:rPr>
              <a:t> MY OPEN LAB &amp; PYTHON”</a:t>
            </a:r>
            <a:endParaRPr lang="en-US" sz="2800" b="1" cap="none" spc="0" dirty="0" smtClean="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endParaRPr lang="en-US" sz="2800" b="1" cap="none" spc="0" dirty="0" smtClean="0">
              <a:solidFill>
                <a:srgbClr val="FF00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00" name="Picture 99"/>
          <p:cNvPicPr/>
          <p:nvPr/>
        </p:nvPicPr>
        <p:blipFill>
          <a:blip r:embed="rId2"/>
          <a:stretch>
            <a:fillRect/>
          </a:stretch>
        </p:blipFill>
        <p:spPr>
          <a:xfrm>
            <a:off x="7722870" y="4883785"/>
            <a:ext cx="1998345" cy="1833880"/>
          </a:xfrm>
          <a:prstGeom prst="rect">
            <a:avLst/>
          </a:prstGeom>
          <a:noFill/>
          <a:ln w="9525">
            <a:noFill/>
          </a:ln>
        </p:spPr>
      </p:pic>
      <p:pic>
        <p:nvPicPr>
          <p:cNvPr id="101" name="Picture 100"/>
          <p:cNvPicPr/>
          <p:nvPr/>
        </p:nvPicPr>
        <p:blipFill>
          <a:blip r:embed="rId3"/>
          <a:srcRect l="19201" r="23265" b="1733"/>
          <a:stretch>
            <a:fillRect/>
          </a:stretch>
        </p:blipFill>
        <p:spPr>
          <a:xfrm>
            <a:off x="190500" y="2409190"/>
            <a:ext cx="2121535" cy="4448810"/>
          </a:xfrm>
          <a:prstGeom prst="rect">
            <a:avLst/>
          </a:prstGeom>
          <a:noFill/>
          <a:ln w="9525">
            <a:noFill/>
          </a:ln>
        </p:spPr>
      </p:pic>
      <p:pic>
        <p:nvPicPr>
          <p:cNvPr id="11" name="Picture 10"/>
          <p:cNvPicPr>
            <a:picLocks noChangeAspect="1"/>
          </p:cNvPicPr>
          <p:nvPr/>
        </p:nvPicPr>
        <p:blipFill>
          <a:blip r:embed="rId4"/>
          <a:stretch>
            <a:fillRect/>
          </a:stretch>
        </p:blipFill>
        <p:spPr>
          <a:xfrm>
            <a:off x="10029190" y="4029710"/>
            <a:ext cx="1983740" cy="2378075"/>
          </a:xfrm>
          <a:prstGeom prst="rect">
            <a:avLst/>
          </a:prstGeom>
        </p:spPr>
      </p:pic>
      <p:pic>
        <p:nvPicPr>
          <p:cNvPr id="102" name="Picture 101"/>
          <p:cNvPicPr/>
          <p:nvPr/>
        </p:nvPicPr>
        <p:blipFill>
          <a:blip r:embed="rId5"/>
          <a:srcRect l="8799" r="8799"/>
          <a:stretch>
            <a:fillRect/>
          </a:stretch>
        </p:blipFill>
        <p:spPr>
          <a:xfrm>
            <a:off x="8620125" y="2218690"/>
            <a:ext cx="1272540" cy="1069340"/>
          </a:xfrm>
          <a:prstGeom prst="rect">
            <a:avLst/>
          </a:prstGeom>
          <a:noFill/>
          <a:ln w="9525">
            <a:noFill/>
          </a:ln>
        </p:spPr>
      </p:pic>
      <p:pic>
        <p:nvPicPr>
          <p:cNvPr id="103" name="Picture 102"/>
          <p:cNvPicPr/>
          <p:nvPr/>
        </p:nvPicPr>
        <p:blipFill>
          <a:blip r:embed="rId6"/>
          <a:stretch>
            <a:fillRect/>
          </a:stretch>
        </p:blipFill>
        <p:spPr>
          <a:xfrm>
            <a:off x="10140950" y="2336165"/>
            <a:ext cx="1122045" cy="739140"/>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5" name="Rectángulo 5"/>
          <p:cNvSpPr/>
          <p:nvPr/>
        </p:nvSpPr>
        <p:spPr>
          <a:xfrm>
            <a:off x="0" y="0"/>
            <a:ext cx="3111500" cy="885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BLOCK DIAGRAM</a:t>
            </a:r>
            <a:endParaRPr lang="es-CO" sz="2800" dirty="0"/>
          </a:p>
        </p:txBody>
      </p:sp>
      <p:sp>
        <p:nvSpPr>
          <p:cNvPr id="6" name="Text Box 5"/>
          <p:cNvSpPr txBox="1"/>
          <p:nvPr/>
        </p:nvSpPr>
        <p:spPr>
          <a:xfrm>
            <a:off x="7727315" y="4187825"/>
            <a:ext cx="1867535" cy="119888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pPr marL="0" marR="0" lvl="0" indent="0" algn="ctr" rtl="0">
              <a:lnSpc>
                <a:spcPct val="100000"/>
              </a:lnSpc>
              <a:spcBef>
                <a:spcPts val="0"/>
              </a:spcBef>
              <a:spcAft>
                <a:spcPts val="0"/>
              </a:spcAft>
              <a:buClr>
                <a:srgbClr val="000000"/>
              </a:buClr>
              <a:buSzPts val="2400"/>
              <a:buFont typeface="Arial" panose="020B0604020202020204"/>
              <a:buNone/>
            </a:pPr>
            <a:r>
              <a:rPr lang="en-US">
                <a:latin typeface="Times New Roman" panose="02020603050405020304"/>
                <a:ea typeface="Times New Roman" panose="02020603050405020304"/>
                <a:cs typeface="Times New Roman" panose="02020603050405020304"/>
                <a:sym typeface="Times New Roman" panose="02020603050405020304"/>
              </a:rPr>
              <a:t>Control 5 Anesthetic agents, </a:t>
            </a:r>
            <a:endParaRPr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chemeClr val="dk1"/>
              </a:buClr>
              <a:buSzPts val="1100"/>
              <a:buFont typeface="Arial" panose="020B0604020202020204"/>
              <a:buNone/>
            </a:pPr>
            <a:r>
              <a:rPr lang="en-US">
                <a:latin typeface="Times New Roman" panose="02020603050405020304"/>
                <a:ea typeface="Times New Roman" panose="02020603050405020304"/>
                <a:cs typeface="Times New Roman" panose="02020603050405020304"/>
                <a:sym typeface="Times New Roman" panose="02020603050405020304"/>
              </a:rPr>
              <a:t>N20 &amp; 02</a:t>
            </a:r>
            <a:endParaRPr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endParaRPr lang="en-US">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Text Box 2"/>
          <p:cNvSpPr txBox="1"/>
          <p:nvPr/>
        </p:nvSpPr>
        <p:spPr>
          <a:xfrm>
            <a:off x="514985" y="4241165"/>
            <a:ext cx="2067560" cy="119888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rPr>
              <a:t>         INPUT</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AGE,WEIGHT,        HEIGHT USING PYTHON</a:t>
            </a:r>
            <a:endParaRPr lang="en-US">
              <a:latin typeface="Times New Roman" panose="02020603050405020304" pitchFamily="18" charset="0"/>
              <a:cs typeface="Times New Roman" panose="02020603050405020304" pitchFamily="18" charset="0"/>
            </a:endParaRPr>
          </a:p>
        </p:txBody>
      </p:sp>
      <p:sp>
        <p:nvSpPr>
          <p:cNvPr id="8" name="Text Box 7"/>
          <p:cNvSpPr txBox="1"/>
          <p:nvPr/>
        </p:nvSpPr>
        <p:spPr>
          <a:xfrm>
            <a:off x="3667125" y="5796280"/>
            <a:ext cx="1434465" cy="6451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rPr>
              <a:t>SURGERY        TYPE</a:t>
            </a:r>
            <a:endParaRPr lang="en-US">
              <a:latin typeface="Times New Roman" panose="02020603050405020304" pitchFamily="18" charset="0"/>
              <a:cs typeface="Times New Roman" panose="02020603050405020304" pitchFamily="18" charset="0"/>
            </a:endParaRPr>
          </a:p>
        </p:txBody>
      </p:sp>
      <p:sp>
        <p:nvSpPr>
          <p:cNvPr id="11" name="Text Box 10"/>
          <p:cNvSpPr txBox="1"/>
          <p:nvPr/>
        </p:nvSpPr>
        <p:spPr>
          <a:xfrm>
            <a:off x="5570855" y="5739130"/>
            <a:ext cx="1787525" cy="6451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rPr>
              <a:t> MAC VALUE</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(0 to 2)</a:t>
            </a:r>
            <a:endParaRPr lang="en-US">
              <a:latin typeface="Times New Roman" panose="02020603050405020304" pitchFamily="18" charset="0"/>
              <a:cs typeface="Times New Roman" panose="02020603050405020304" pitchFamily="18" charset="0"/>
            </a:endParaRPr>
          </a:p>
        </p:txBody>
      </p:sp>
      <p:sp>
        <p:nvSpPr>
          <p:cNvPr id="13" name="Text Box 12"/>
          <p:cNvSpPr txBox="1"/>
          <p:nvPr/>
        </p:nvSpPr>
        <p:spPr>
          <a:xfrm>
            <a:off x="9097010" y="2005330"/>
            <a:ext cx="1374140" cy="368300"/>
          </a:xfrm>
          <a:prstGeom prst="rect">
            <a:avLst/>
          </a:prstGeom>
          <a:noFill/>
        </p:spPr>
        <p:txBody>
          <a:bodyPr wrap="square" rtlCol="0">
            <a:spAutoFit/>
          </a:bodyPr>
          <a:p>
            <a:endParaRPr lang="en-US"/>
          </a:p>
        </p:txBody>
      </p:sp>
      <p:sp>
        <p:nvSpPr>
          <p:cNvPr id="17" name="Text Box 16"/>
          <p:cNvSpPr txBox="1"/>
          <p:nvPr/>
        </p:nvSpPr>
        <p:spPr>
          <a:xfrm>
            <a:off x="7425055" y="3044190"/>
            <a:ext cx="2343150" cy="6451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rPr>
              <a:t>        SETTING INTUBATION TIME</a:t>
            </a:r>
            <a:endParaRPr lang="en-US">
              <a:latin typeface="Times New Roman" panose="02020603050405020304" pitchFamily="18" charset="0"/>
              <a:cs typeface="Times New Roman" panose="02020603050405020304" pitchFamily="18" charset="0"/>
            </a:endParaRPr>
          </a:p>
        </p:txBody>
      </p:sp>
      <p:sp>
        <p:nvSpPr>
          <p:cNvPr id="19" name="Text Box 18"/>
          <p:cNvSpPr txBox="1"/>
          <p:nvPr/>
        </p:nvSpPr>
        <p:spPr>
          <a:xfrm>
            <a:off x="448310" y="1031240"/>
            <a:ext cx="2581910" cy="6451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sym typeface="+mn-ea"/>
              </a:rPr>
              <a:t>MULTIPARAMONITOR</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
        <p:nvSpPr>
          <p:cNvPr id="20" name="Text Box 19"/>
          <p:cNvSpPr txBox="1"/>
          <p:nvPr/>
        </p:nvSpPr>
        <p:spPr>
          <a:xfrm>
            <a:off x="461645" y="2165350"/>
            <a:ext cx="2367915" cy="14763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rPr>
              <a:t>GETTING INPUT</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1.SPO2</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2.HB</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3.BP</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4.ECG AND BT</a:t>
            </a:r>
            <a:endParaRPr lang="en-US">
              <a:latin typeface="Times New Roman" panose="02020603050405020304" pitchFamily="18" charset="0"/>
              <a:cs typeface="Times New Roman" panose="02020603050405020304" pitchFamily="18" charset="0"/>
            </a:endParaRPr>
          </a:p>
        </p:txBody>
      </p:sp>
      <p:sp>
        <p:nvSpPr>
          <p:cNvPr id="21" name="Text Box 20"/>
          <p:cNvSpPr txBox="1"/>
          <p:nvPr/>
        </p:nvSpPr>
        <p:spPr>
          <a:xfrm>
            <a:off x="245110" y="6047105"/>
            <a:ext cx="2665730" cy="36830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rPr>
              <a:t>CALCULATING BMI </a:t>
            </a:r>
            <a:endParaRPr lang="en-US">
              <a:latin typeface="Times New Roman" panose="02020603050405020304" pitchFamily="18" charset="0"/>
              <a:cs typeface="Times New Roman" panose="02020603050405020304" pitchFamily="18" charset="0"/>
            </a:endParaRPr>
          </a:p>
        </p:txBody>
      </p:sp>
      <p:sp>
        <p:nvSpPr>
          <p:cNvPr id="22" name="Down Arrow 21"/>
          <p:cNvSpPr/>
          <p:nvPr/>
        </p:nvSpPr>
        <p:spPr>
          <a:xfrm>
            <a:off x="1564640" y="1715770"/>
            <a:ext cx="235585" cy="4495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23" name="Down Arrow 22"/>
          <p:cNvSpPr/>
          <p:nvPr/>
        </p:nvSpPr>
        <p:spPr>
          <a:xfrm>
            <a:off x="1479550" y="3641725"/>
            <a:ext cx="233045" cy="59817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24" name="Down Arrow 23"/>
          <p:cNvSpPr/>
          <p:nvPr/>
        </p:nvSpPr>
        <p:spPr>
          <a:xfrm>
            <a:off x="1426845" y="5483225"/>
            <a:ext cx="222250" cy="53657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25" name="Right Arrow 24"/>
          <p:cNvSpPr/>
          <p:nvPr/>
        </p:nvSpPr>
        <p:spPr>
          <a:xfrm>
            <a:off x="2930525" y="6114415"/>
            <a:ext cx="731520" cy="2743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26" name="Right Arrow 25"/>
          <p:cNvSpPr/>
          <p:nvPr/>
        </p:nvSpPr>
        <p:spPr>
          <a:xfrm>
            <a:off x="5128260" y="5955030"/>
            <a:ext cx="457200" cy="2743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27" name="Text Box 26"/>
          <p:cNvSpPr txBox="1"/>
          <p:nvPr/>
        </p:nvSpPr>
        <p:spPr>
          <a:xfrm>
            <a:off x="7755890" y="5800725"/>
            <a:ext cx="1605915" cy="6451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rPr>
              <a:t>CHECKING VITALS</a:t>
            </a:r>
            <a:endParaRPr lang="en-US">
              <a:latin typeface="Times New Roman" panose="02020603050405020304" pitchFamily="18" charset="0"/>
              <a:cs typeface="Times New Roman" panose="02020603050405020304" pitchFamily="18" charset="0"/>
            </a:endParaRPr>
          </a:p>
        </p:txBody>
      </p:sp>
      <p:sp>
        <p:nvSpPr>
          <p:cNvPr id="28" name="Right Arrow 27"/>
          <p:cNvSpPr/>
          <p:nvPr/>
        </p:nvSpPr>
        <p:spPr>
          <a:xfrm>
            <a:off x="7388225" y="6042660"/>
            <a:ext cx="365760" cy="27432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29" name="Up Arrow 28"/>
          <p:cNvSpPr/>
          <p:nvPr/>
        </p:nvSpPr>
        <p:spPr>
          <a:xfrm>
            <a:off x="8493125" y="5399405"/>
            <a:ext cx="274320" cy="36576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30" name="Up Arrow 29"/>
          <p:cNvSpPr/>
          <p:nvPr/>
        </p:nvSpPr>
        <p:spPr>
          <a:xfrm>
            <a:off x="8549005" y="3700145"/>
            <a:ext cx="274320" cy="4572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31" name="Text Box 30"/>
          <p:cNvSpPr txBox="1"/>
          <p:nvPr/>
        </p:nvSpPr>
        <p:spPr>
          <a:xfrm>
            <a:off x="7537450" y="1863090"/>
            <a:ext cx="2448560" cy="6451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rPr>
              <a:t>MY-OPEN-LAB STARTED WORKING</a:t>
            </a:r>
            <a:endParaRPr lang="en-US">
              <a:latin typeface="Times New Roman" panose="02020603050405020304" pitchFamily="18" charset="0"/>
              <a:cs typeface="Times New Roman" panose="02020603050405020304" pitchFamily="18" charset="0"/>
            </a:endParaRPr>
          </a:p>
        </p:txBody>
      </p:sp>
      <p:sp>
        <p:nvSpPr>
          <p:cNvPr id="32" name="Up Arrow 31"/>
          <p:cNvSpPr/>
          <p:nvPr/>
        </p:nvSpPr>
        <p:spPr>
          <a:xfrm>
            <a:off x="8608695" y="2543810"/>
            <a:ext cx="274320" cy="4572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33" name="Text Box 32"/>
          <p:cNvSpPr txBox="1"/>
          <p:nvPr/>
        </p:nvSpPr>
        <p:spPr>
          <a:xfrm>
            <a:off x="3917950" y="638810"/>
            <a:ext cx="2939415" cy="36830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a:latin typeface="Times New Roman" panose="02020603050405020304" pitchFamily="18" charset="0"/>
                <a:cs typeface="Times New Roman" panose="02020603050405020304" pitchFamily="18" charset="0"/>
              </a:rPr>
              <a:t>GENERAL ANESTHESIA</a:t>
            </a:r>
            <a:endParaRPr lang="en-US">
              <a:latin typeface="Times New Roman" panose="02020603050405020304" pitchFamily="18" charset="0"/>
              <a:cs typeface="Times New Roman" panose="02020603050405020304" pitchFamily="18" charset="0"/>
            </a:endParaRPr>
          </a:p>
        </p:txBody>
      </p:sp>
      <p:pic>
        <p:nvPicPr>
          <p:cNvPr id="131" name="Content Placeholder 130"/>
          <p:cNvPicPr/>
          <p:nvPr>
            <p:ph sz="quarter" idx="10"/>
          </p:nvPr>
        </p:nvPicPr>
        <p:blipFill>
          <a:blip r:embed="rId1">
            <a:lum contrast="12000"/>
          </a:blip>
          <a:stretch>
            <a:fillRect/>
          </a:stretch>
        </p:blipFill>
        <p:spPr>
          <a:xfrm>
            <a:off x="3022600" y="2124075"/>
            <a:ext cx="4276090" cy="3100705"/>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ángulo 5"/>
          <p:cNvSpPr/>
          <p:nvPr/>
        </p:nvSpPr>
        <p:spPr>
          <a:xfrm>
            <a:off x="0" y="0"/>
            <a:ext cx="3623310" cy="8851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RESULTS</a:t>
            </a:r>
            <a:endParaRPr lang="es-CO" sz="2800" dirty="0"/>
          </a:p>
        </p:txBody>
      </p:sp>
      <p:pic>
        <p:nvPicPr>
          <p:cNvPr id="171" name="Google Shape;171;gcccfd58f71_1_327"/>
          <p:cNvPicPr preferRelativeResize="0">
            <a:picLocks noChangeAspect="1"/>
          </p:cNvPicPr>
          <p:nvPr>
            <p:ph sz="quarter" idx="4294967295"/>
          </p:nvPr>
        </p:nvPicPr>
        <p:blipFill>
          <a:blip r:embed="rId1">
            <a:lum bright="-24000"/>
          </a:blip>
          <a:srcRect t="17151" r="2291" b="6988"/>
          <a:stretch>
            <a:fillRect/>
          </a:stretch>
        </p:blipFill>
        <p:spPr>
          <a:xfrm>
            <a:off x="0" y="1593215"/>
            <a:ext cx="12192000" cy="5264150"/>
          </a:xfrm>
          <a:prstGeom prst="rect">
            <a:avLst/>
          </a:prstGeom>
          <a:noFill/>
          <a:ln>
            <a:noFill/>
          </a:ln>
          <a:effectLst>
            <a:glow rad="63500">
              <a:schemeClr val="bg1">
                <a:lumMod val="95000"/>
                <a:alpha val="40000"/>
              </a:schemeClr>
            </a:glow>
          </a:effectLst>
        </p:spPr>
      </p:pic>
      <p:sp>
        <p:nvSpPr>
          <p:cNvPr id="2" name="Text Box 1"/>
          <p:cNvSpPr txBox="1"/>
          <p:nvPr/>
        </p:nvSpPr>
        <p:spPr>
          <a:xfrm>
            <a:off x="734060" y="1196340"/>
            <a:ext cx="2367915"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en-US" sz="24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FRONT PANEL</a:t>
            </a:r>
            <a:endParaRPr lang="en-US" sz="24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7" name="Content Placeholder 6"/>
          <p:cNvPicPr>
            <a:picLocks noChangeAspect="1"/>
          </p:cNvPicPr>
          <p:nvPr>
            <p:ph sz="quarter" idx="10"/>
          </p:nvPr>
        </p:nvPicPr>
        <p:blipFill>
          <a:blip r:embed="rId1">
            <a:lum contrast="-24000"/>
          </a:blip>
          <a:srcRect r="1538" b="4644"/>
          <a:stretch>
            <a:fillRect/>
          </a:stretch>
        </p:blipFill>
        <p:spPr>
          <a:xfrm>
            <a:off x="544195" y="788035"/>
            <a:ext cx="10610850" cy="5892800"/>
          </a:xfrm>
          <a:prstGeom prst="rect">
            <a:avLst/>
          </a:prstGeom>
          <a:effectLst>
            <a:glow rad="139700">
              <a:schemeClr val="accent5">
                <a:satMod val="175000"/>
                <a:alpha val="40000"/>
              </a:schemeClr>
            </a:glow>
          </a:effectLst>
        </p:spPr>
      </p:pic>
      <p:sp>
        <p:nvSpPr>
          <p:cNvPr id="8" name="Text Box 7"/>
          <p:cNvSpPr txBox="1"/>
          <p:nvPr/>
        </p:nvSpPr>
        <p:spPr>
          <a:xfrm>
            <a:off x="0" y="121920"/>
            <a:ext cx="8656320" cy="52197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CHECKING THE BLOOD PRESSURE USING PYTHON</a:t>
            </a:r>
            <a:endPar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lum contrast="24000"/>
          </a:blip>
          <a:srcRect l="26884" t="21172" r="19686" b="16484"/>
          <a:stretch>
            <a:fillRect/>
          </a:stretch>
        </p:blipFill>
        <p:spPr>
          <a:xfrm>
            <a:off x="9295130" y="2167890"/>
            <a:ext cx="1962785" cy="15830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 name="Text Box 7"/>
          <p:cNvSpPr txBox="1"/>
          <p:nvPr/>
        </p:nvSpPr>
        <p:spPr>
          <a:xfrm>
            <a:off x="150495" y="121920"/>
            <a:ext cx="624522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CHECKING SPO2 USING PYTHON</a:t>
            </a:r>
            <a:endPar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5" name="Content Placeholder 14"/>
          <p:cNvPicPr>
            <a:picLocks noChangeAspect="1"/>
          </p:cNvPicPr>
          <p:nvPr>
            <p:ph sz="quarter" idx="10"/>
          </p:nvPr>
        </p:nvPicPr>
        <p:blipFill>
          <a:blip r:embed="rId1">
            <a:lum contrast="-12000"/>
          </a:blip>
          <a:stretch>
            <a:fillRect/>
          </a:stretch>
        </p:blipFill>
        <p:spPr>
          <a:xfrm>
            <a:off x="640715" y="808990"/>
            <a:ext cx="10450830" cy="2139950"/>
          </a:xfrm>
          <a:prstGeom prst="rect">
            <a:avLst/>
          </a:prstGeom>
        </p:spPr>
      </p:pic>
      <p:sp>
        <p:nvSpPr>
          <p:cNvPr id="18" name="Text Box 17"/>
          <p:cNvSpPr txBox="1"/>
          <p:nvPr/>
        </p:nvSpPr>
        <p:spPr>
          <a:xfrm>
            <a:off x="150495" y="3168015"/>
            <a:ext cx="742188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CHECKING HEART-BEAT USING PYTHON</a:t>
            </a:r>
            <a:endPar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2">
            <a:lum contrast="-12000"/>
          </a:blip>
          <a:stretch>
            <a:fillRect/>
          </a:stretch>
        </p:blipFill>
        <p:spPr>
          <a:xfrm>
            <a:off x="640715" y="3909060"/>
            <a:ext cx="10775315" cy="19970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 name="Text Box 17"/>
          <p:cNvSpPr txBox="1"/>
          <p:nvPr/>
        </p:nvSpPr>
        <p:spPr>
          <a:xfrm>
            <a:off x="106680" y="116205"/>
            <a:ext cx="9232265" cy="521970"/>
          </a:xfrm>
          <a:prstGeom prst="rect">
            <a:avLst/>
          </a:prstGeom>
          <a:solidFill>
            <a:sysClr val="window" lastClr="FFFFFF"/>
          </a:solidFill>
          <a:ln w="12700" cap="flat" cmpd="sng" algn="ctr">
            <a:solidFill>
              <a:sysClr val="windowText" lastClr="000000"/>
            </a:solidFill>
            <a:prstDash val="solid"/>
          </a:ln>
          <a:effectLst/>
        </p:spPr>
        <p:style>
          <a:lnRef idx="2">
            <a:schemeClr val="dk1"/>
          </a:lnRef>
          <a:fillRef idx="1">
            <a:schemeClr val="lt1"/>
          </a:fillRef>
          <a:effectRef idx="0">
            <a:schemeClr val="dk1"/>
          </a:effectRef>
          <a:fontRef idx="minor">
            <a:schemeClr val="dk1"/>
          </a:fontRef>
        </p:style>
        <p:txBody>
          <a:bodyPr wrap="square" rtlCol="0">
            <a:spAutoFit/>
          </a:bodyPr>
          <a:p>
            <a:r>
              <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CHECKING BODY-TEMPERATURE USING PYTHON</a:t>
            </a:r>
            <a:endPar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sz="quarter" idx="10"/>
          </p:nvPr>
        </p:nvPicPr>
        <p:blipFill>
          <a:blip r:embed="rId1">
            <a:lum contrast="-6000"/>
          </a:blip>
          <a:stretch>
            <a:fillRect/>
          </a:stretch>
        </p:blipFill>
        <p:spPr>
          <a:xfrm>
            <a:off x="641985" y="829310"/>
            <a:ext cx="10100945" cy="2089785"/>
          </a:xfrm>
          <a:prstGeom prst="rect">
            <a:avLst/>
          </a:prstGeom>
        </p:spPr>
      </p:pic>
      <p:pic>
        <p:nvPicPr>
          <p:cNvPr id="5" name="Picture 4"/>
          <p:cNvPicPr>
            <a:picLocks noChangeAspect="1"/>
          </p:cNvPicPr>
          <p:nvPr/>
        </p:nvPicPr>
        <p:blipFill>
          <a:blip r:embed="rId2">
            <a:lum contrast="-6000"/>
          </a:blip>
          <a:stretch>
            <a:fillRect/>
          </a:stretch>
        </p:blipFill>
        <p:spPr>
          <a:xfrm>
            <a:off x="792480" y="4237990"/>
            <a:ext cx="10545445" cy="2378075"/>
          </a:xfrm>
          <a:prstGeom prst="rect">
            <a:avLst/>
          </a:prstGeom>
        </p:spPr>
      </p:pic>
      <p:sp>
        <p:nvSpPr>
          <p:cNvPr id="8" name="Text Box 7"/>
          <p:cNvSpPr txBox="1"/>
          <p:nvPr/>
        </p:nvSpPr>
        <p:spPr>
          <a:xfrm>
            <a:off x="106680" y="3427095"/>
            <a:ext cx="11871960" cy="521970"/>
          </a:xfrm>
          <a:prstGeom prst="rect">
            <a:avLst/>
          </a:prstGeom>
          <a:solidFill>
            <a:sysClr val="window" lastClr="FFFFFF"/>
          </a:solidFill>
          <a:ln w="12700" cap="flat" cmpd="sng" algn="ctr">
            <a:solidFill>
              <a:sysClr val="windowText" lastClr="000000"/>
            </a:solidFill>
            <a:prstDash val="solid"/>
          </a:ln>
          <a:effectLst/>
        </p:spPr>
        <p:style>
          <a:lnRef idx="2">
            <a:schemeClr val="dk1"/>
          </a:lnRef>
          <a:fillRef idx="1">
            <a:schemeClr val="lt1"/>
          </a:fillRef>
          <a:effectRef idx="0">
            <a:schemeClr val="dk1"/>
          </a:effectRef>
          <a:fontRef idx="minor">
            <a:schemeClr val="dk1"/>
          </a:fontRef>
        </p:style>
        <p:txBody>
          <a:bodyPr wrap="square" rtlCol="0">
            <a:spAutoFit/>
          </a:bodyPr>
          <a:p>
            <a:r>
              <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FINDING ABNORMALITY AND LEAVES NOTIFICATION TO DOCTOR:</a:t>
            </a:r>
            <a:endPar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3" name="Content Placeholder 2"/>
          <p:cNvPicPr>
            <a:picLocks noChangeAspect="1"/>
          </p:cNvPicPr>
          <p:nvPr>
            <p:ph sz="quarter" idx="10"/>
          </p:nvPr>
        </p:nvPicPr>
        <p:blipFill>
          <a:blip r:embed="rId1">
            <a:lum contrast="-12000"/>
          </a:blip>
          <a:srcRect r="1257" b="5725"/>
          <a:stretch>
            <a:fillRect/>
          </a:stretch>
        </p:blipFill>
        <p:spPr>
          <a:xfrm>
            <a:off x="572135" y="854075"/>
            <a:ext cx="10670540" cy="5891530"/>
          </a:xfrm>
          <a:prstGeom prst="rect">
            <a:avLst/>
          </a:prstGeom>
          <a:effectLst>
            <a:glow rad="139700">
              <a:schemeClr val="accent5">
                <a:satMod val="175000"/>
                <a:alpha val="40000"/>
              </a:schemeClr>
            </a:glow>
          </a:effectLst>
        </p:spPr>
      </p:pic>
      <p:sp>
        <p:nvSpPr>
          <p:cNvPr id="4" name="Text Box 3"/>
          <p:cNvSpPr txBox="1"/>
          <p:nvPr/>
        </p:nvSpPr>
        <p:spPr>
          <a:xfrm>
            <a:off x="693420" y="161925"/>
            <a:ext cx="820737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en-US" sz="28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NOTIFICATION </a:t>
            </a:r>
            <a:r>
              <a:rPr lang="en-US" sz="2800">
                <a:latin typeface="Times New Roman" panose="02020603050405020304" pitchFamily="18" charset="0"/>
                <a:cs typeface="Times New Roman" panose="02020603050405020304" pitchFamily="18" charset="0"/>
              </a:rPr>
              <a:t>WHILE STARTING THE PROCESS</a:t>
            </a:r>
            <a:endParaRPr lang="en-US" sz="280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lum contrast="24000"/>
          </a:blip>
          <a:srcRect l="26884" t="21172" r="19686" b="16484"/>
          <a:stretch>
            <a:fillRect/>
          </a:stretch>
        </p:blipFill>
        <p:spPr>
          <a:xfrm>
            <a:off x="9056370" y="2181860"/>
            <a:ext cx="1962785" cy="15830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a:blip r:embed="rId1">
            <a:lum contrast="-12000"/>
          </a:blip>
          <a:stretch>
            <a:fillRect/>
          </a:stretch>
        </a:blipFill>
        <a:effectLst/>
      </p:bgPr>
    </p:bg>
    <p:spTree>
      <p:nvGrpSpPr>
        <p:cNvPr id="1" name=""/>
        <p:cNvGrpSpPr/>
        <p:nvPr/>
      </p:nvGrpSpPr>
      <p:grpSpPr/>
      <p:sp>
        <p:nvSpPr>
          <p:cNvPr id="5" name="Text Box 4"/>
          <p:cNvSpPr txBox="1"/>
          <p:nvPr/>
        </p:nvSpPr>
        <p:spPr>
          <a:xfrm>
            <a:off x="3588385" y="791210"/>
            <a:ext cx="5542280" cy="521970"/>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p>
            <a:pPr marL="0" lvl="0" indent="0" algn="ctr" rtl="0">
              <a:spcBef>
                <a:spcPts val="0"/>
              </a:spcBef>
              <a:spcAft>
                <a:spcPts val="0"/>
              </a:spcAft>
              <a:buNone/>
            </a:pPr>
            <a:r>
              <a:rPr lang="en-US" sz="2800" b="1">
                <a:solidFill>
                  <a:schemeClr val="tx1"/>
                </a:solidFill>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rPr>
              <a:t>BLOCK DIAGRAM PANEL</a:t>
            </a:r>
            <a:endParaRPr lang="en-US" sz="2800" b="1">
              <a:solidFill>
                <a:schemeClr val="tx1"/>
              </a:solidFill>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6" name="Content Placeholder 5"/>
          <p:cNvPicPr>
            <a:picLocks noChangeAspect="1"/>
          </p:cNvPicPr>
          <p:nvPr>
            <p:ph sz="quarter" idx="2"/>
          </p:nvPr>
        </p:nvPicPr>
        <p:blipFill>
          <a:blip r:embed="rId2">
            <a:lum contrast="-12000"/>
          </a:blip>
          <a:srcRect l="15611" t="39098" r="22886" b="8459"/>
          <a:stretch>
            <a:fillRect/>
          </a:stretch>
        </p:blipFill>
        <p:spPr>
          <a:xfrm>
            <a:off x="8314690" y="5003800"/>
            <a:ext cx="3877310" cy="1854200"/>
          </a:xfrm>
          <a:prstGeom prst="rect">
            <a:avLst/>
          </a:prstGeom>
        </p:spPr>
      </p:pic>
      <p:cxnSp>
        <p:nvCxnSpPr>
          <p:cNvPr id="3" name="Straight Arrow Connector 2"/>
          <p:cNvCxnSpPr/>
          <p:nvPr/>
        </p:nvCxnSpPr>
        <p:spPr>
          <a:xfrm flipV="1">
            <a:off x="1034415" y="1056005"/>
            <a:ext cx="834390" cy="31115"/>
          </a:xfrm>
          <a:prstGeom prst="straightConnector1">
            <a:avLst/>
          </a:prstGeom>
          <a:ln>
            <a:solidFill>
              <a:srgbClr val="FF0000"/>
            </a:solidFill>
            <a:tailEnd type="arrow" w="med" len="med"/>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Content Placeholder 1"/>
          <p:cNvSpPr>
            <a:spLocks noGrp="1"/>
          </p:cNvSpPr>
          <p:nvPr>
            <p:ph sz="quarter" idx="1"/>
          </p:nvPr>
        </p:nvSpPr>
        <p:spPr>
          <a:xfrm>
            <a:off x="1219200" y="542925"/>
            <a:ext cx="4998720" cy="5476875"/>
          </a:xfrm>
        </p:spPr>
        <p:txBody>
          <a:bodyPr>
            <a:normAutofit fontScale="95000"/>
          </a:bodyPr>
          <a:p>
            <a:pPr marL="457200" lvl="0" indent="-394335" algn="l" rtl="0">
              <a:lnSpc>
                <a:spcPct val="115000"/>
              </a:lnSpc>
              <a:spcBef>
                <a:spcPts val="360"/>
              </a:spcBef>
              <a:spcAft>
                <a:spcPts val="0"/>
              </a:spcAft>
              <a:buSzPct val="118000"/>
              <a:buNone/>
            </a:pPr>
            <a:r>
              <a:rPr lang="en-US" sz="3275" b="1">
                <a:solidFill>
                  <a:schemeClr val="tx1"/>
                </a:solidFill>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rPr>
              <a:t>ANAESTHETIC AGENTS:</a:t>
            </a:r>
            <a:endParaRPr lang="en-US" sz="3275" b="1">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94335" algn="l" rtl="0">
              <a:lnSpc>
                <a:spcPct val="115000"/>
              </a:lnSpc>
              <a:spcBef>
                <a:spcPts val="360"/>
              </a:spcBef>
              <a:spcAft>
                <a:spcPts val="0"/>
              </a:spcAft>
              <a:buSzPct val="118000"/>
              <a:buNone/>
            </a:pP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7665" algn="l" rtl="0">
              <a:lnSpc>
                <a:spcPct val="115000"/>
              </a:lnSpc>
              <a:spcBef>
                <a:spcPts val="360"/>
              </a:spcBef>
              <a:spcAft>
                <a:spcPts val="0"/>
              </a:spcAft>
              <a:buSzPct val="118000"/>
              <a:buFont typeface="Courier New" panose="02070309020205020404"/>
              <a:buChar char="o"/>
            </a:pPr>
            <a:r>
              <a:rPr lang="en-US" sz="2525">
                <a:solidFill>
                  <a:schemeClr val="dk1"/>
                </a:solidFill>
                <a:latin typeface="Times New Roman" panose="02020603050405020304"/>
                <a:ea typeface="Times New Roman" panose="02020603050405020304"/>
                <a:cs typeface="Times New Roman" panose="02020603050405020304"/>
                <a:sym typeface="Times New Roman" panose="02020603050405020304"/>
              </a:rPr>
              <a:t>N2O</a:t>
            </a:r>
            <a:endParaRPr lang="en-US" sz="252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7665" algn="l" rtl="0">
              <a:lnSpc>
                <a:spcPct val="115000"/>
              </a:lnSpc>
              <a:spcBef>
                <a:spcPts val="360"/>
              </a:spcBef>
              <a:spcAft>
                <a:spcPts val="0"/>
              </a:spcAft>
              <a:buSzPct val="118000"/>
              <a:buFont typeface="Courier New" panose="02070309020205020404"/>
              <a:buChar char="o"/>
            </a:pPr>
            <a:r>
              <a:rPr lang="en-US" sz="2525">
                <a:solidFill>
                  <a:schemeClr val="dk1"/>
                </a:solidFill>
                <a:latin typeface="Times New Roman" panose="02020603050405020304"/>
                <a:ea typeface="Times New Roman" panose="02020603050405020304"/>
                <a:cs typeface="Times New Roman" panose="02020603050405020304"/>
                <a:sym typeface="Times New Roman" panose="02020603050405020304"/>
              </a:rPr>
              <a:t>Desflurane</a:t>
            </a:r>
            <a:endParaRPr sz="252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7665" algn="l" rtl="0">
              <a:lnSpc>
                <a:spcPct val="115000"/>
              </a:lnSpc>
              <a:spcBef>
                <a:spcPts val="360"/>
              </a:spcBef>
              <a:spcAft>
                <a:spcPts val="0"/>
              </a:spcAft>
              <a:buSzPct val="118000"/>
              <a:buFont typeface="Courier New" panose="02070309020205020404"/>
              <a:buChar char="o"/>
            </a:pPr>
            <a:r>
              <a:rPr lang="en-US" sz="2525">
                <a:solidFill>
                  <a:schemeClr val="dk1"/>
                </a:solidFill>
                <a:latin typeface="Times New Roman" panose="02020603050405020304"/>
                <a:ea typeface="Times New Roman" panose="02020603050405020304"/>
                <a:cs typeface="Times New Roman" panose="02020603050405020304"/>
                <a:sym typeface="Times New Roman" panose="02020603050405020304"/>
              </a:rPr>
              <a:t>Isoflurane</a:t>
            </a:r>
            <a:endParaRPr sz="252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7665" algn="l" rtl="0">
              <a:lnSpc>
                <a:spcPct val="115000"/>
              </a:lnSpc>
              <a:spcBef>
                <a:spcPts val="360"/>
              </a:spcBef>
              <a:spcAft>
                <a:spcPts val="0"/>
              </a:spcAft>
              <a:buSzPct val="118000"/>
              <a:buFont typeface="Courier New" panose="02070309020205020404"/>
              <a:buChar char="o"/>
            </a:pPr>
            <a:r>
              <a:rPr lang="en-US" sz="2525">
                <a:solidFill>
                  <a:schemeClr val="dk1"/>
                </a:solidFill>
                <a:latin typeface="Times New Roman" panose="02020603050405020304"/>
                <a:ea typeface="Times New Roman" panose="02020603050405020304"/>
                <a:cs typeface="Times New Roman" panose="02020603050405020304"/>
                <a:sym typeface="Times New Roman" panose="02020603050405020304"/>
              </a:rPr>
              <a:t>Enflurane</a:t>
            </a:r>
            <a:endParaRPr sz="252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7665" algn="l" rtl="0">
              <a:lnSpc>
                <a:spcPct val="115000"/>
              </a:lnSpc>
              <a:spcBef>
                <a:spcPts val="360"/>
              </a:spcBef>
              <a:spcAft>
                <a:spcPts val="0"/>
              </a:spcAft>
              <a:buSzPct val="118000"/>
              <a:buFont typeface="Courier New" panose="02070309020205020404"/>
              <a:buChar char="o"/>
            </a:pPr>
            <a:r>
              <a:rPr lang="en-US" sz="2525">
                <a:solidFill>
                  <a:schemeClr val="dk1"/>
                </a:solidFill>
                <a:latin typeface="Times New Roman" panose="02020603050405020304"/>
                <a:ea typeface="Times New Roman" panose="02020603050405020304"/>
                <a:cs typeface="Times New Roman" panose="02020603050405020304"/>
                <a:sym typeface="Times New Roman" panose="02020603050405020304"/>
              </a:rPr>
              <a:t>Sevoflurane</a:t>
            </a:r>
            <a:endParaRPr sz="252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67665" algn="l" rtl="0">
              <a:lnSpc>
                <a:spcPct val="115000"/>
              </a:lnSpc>
              <a:spcBef>
                <a:spcPts val="360"/>
              </a:spcBef>
              <a:spcAft>
                <a:spcPts val="0"/>
              </a:spcAft>
              <a:buSzPct val="118000"/>
              <a:buFont typeface="Courier New" panose="02070309020205020404"/>
              <a:buChar char="o"/>
            </a:pPr>
            <a:r>
              <a:rPr lang="en-US" sz="2525">
                <a:solidFill>
                  <a:schemeClr val="dk1"/>
                </a:solidFill>
                <a:latin typeface="Times New Roman" panose="02020603050405020304"/>
                <a:ea typeface="Times New Roman" panose="02020603050405020304"/>
                <a:cs typeface="Times New Roman" panose="02020603050405020304"/>
                <a:sym typeface="Times New Roman" panose="02020603050405020304"/>
              </a:rPr>
              <a:t>Halothane</a:t>
            </a:r>
            <a:endParaRPr lang="en-US" sz="252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94335" algn="l" rtl="0">
              <a:lnSpc>
                <a:spcPct val="115000"/>
              </a:lnSpc>
              <a:spcBef>
                <a:spcPts val="360"/>
              </a:spcBef>
              <a:spcAft>
                <a:spcPts val="0"/>
              </a:spcAft>
              <a:buSzPct val="118000"/>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lang="en-US">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94335" algn="l" rtl="0">
              <a:lnSpc>
                <a:spcPct val="115000"/>
              </a:lnSpc>
              <a:spcBef>
                <a:spcPts val="360"/>
              </a:spcBef>
              <a:spcAft>
                <a:spcPts val="0"/>
              </a:spcAft>
              <a:buSzPct val="118000"/>
              <a:buNone/>
            </a:pPr>
            <a:r>
              <a:rPr lang="en-US">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228600" algn="l" rtl="0">
              <a:lnSpc>
                <a:spcPct val="115000"/>
              </a:lnSpc>
              <a:spcBef>
                <a:spcPts val="360"/>
              </a:spcBef>
              <a:spcAft>
                <a:spcPts val="0"/>
              </a:spcAft>
              <a:buSzPct val="157000"/>
              <a:buNone/>
            </a:pPr>
            <a:endParaRPr lang="en-US"/>
          </a:p>
          <a:p>
            <a:pPr marL="457200" lvl="0" indent="-394335" algn="l" rtl="0">
              <a:lnSpc>
                <a:spcPct val="115000"/>
              </a:lnSpc>
              <a:spcBef>
                <a:spcPts val="360"/>
              </a:spcBef>
              <a:spcAft>
                <a:spcPts val="0"/>
              </a:spcAft>
              <a:buSzPct val="157000"/>
              <a:buNone/>
            </a:pPr>
            <a:endParaRPr lang="en-US"/>
          </a:p>
          <a:p>
            <a:endParaRPr lang="en-US"/>
          </a:p>
        </p:txBody>
      </p:sp>
      <p:pic>
        <p:nvPicPr>
          <p:cNvPr id="3" name="Content Placeholder 2"/>
          <p:cNvPicPr>
            <a:picLocks noChangeAspect="1"/>
          </p:cNvPicPr>
          <p:nvPr>
            <p:ph sz="quarter" idx="2"/>
          </p:nvPr>
        </p:nvPicPr>
        <p:blipFill>
          <a:blip r:embed="rId1">
            <a:lum contrast="66000"/>
          </a:blip>
          <a:stretch>
            <a:fillRect/>
          </a:stretch>
        </p:blipFill>
        <p:spPr>
          <a:xfrm>
            <a:off x="3879850" y="2483485"/>
            <a:ext cx="7893050" cy="1890395"/>
          </a:xfrm>
          <a:prstGeom prst="rect">
            <a:avLst/>
          </a:prstGeom>
          <a:effectLst/>
        </p:spPr>
      </p:pic>
      <p:sp>
        <p:nvSpPr>
          <p:cNvPr id="216" name="Google Shape;216;gcccfd58f71_1_357"/>
          <p:cNvSpPr txBox="1"/>
          <p:nvPr/>
        </p:nvSpPr>
        <p:spPr>
          <a:xfrm>
            <a:off x="1854250" y="4774475"/>
            <a:ext cx="7413600" cy="5850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spAutoFit/>
          </a:bodyPr>
          <a:p>
            <a:pPr marL="0" lvl="0" indent="0" algn="l" rtl="0">
              <a:lnSpc>
                <a:spcPct val="114000"/>
              </a:lnSpc>
              <a:spcBef>
                <a:spcPts val="1400"/>
              </a:spcBef>
              <a:spcAft>
                <a:spcPts val="0"/>
              </a:spcAft>
              <a:buNone/>
            </a:pPr>
            <a:r>
              <a:rPr lang="en-US" sz="2600">
                <a:solidFill>
                  <a:schemeClr val="tx1"/>
                </a:solidFill>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rPr>
              <a:t>      MAC age = MAC 40 * 10 ^ (-0.00269*(age-40))</a:t>
            </a:r>
            <a:endParaRPr lang="en-US" sz="2600">
              <a:solidFill>
                <a:schemeClr val="tx1"/>
              </a:solidFill>
              <a:effectLst>
                <a:outerShdw blurRad="38100" dist="19050" dir="2700000" algn="tl" rotWithShape="0">
                  <a:schemeClr val="dk1">
                    <a:alpha val="40000"/>
                  </a:scheme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p:cNvPicPr>
            <a:picLocks noChangeAspect="1"/>
          </p:cNvPicPr>
          <p:nvPr/>
        </p:nvPicPr>
        <p:blipFill>
          <a:blip r:embed="rId2">
            <a:lum contrast="42000"/>
          </a:blip>
          <a:srcRect l="46700" r="7187"/>
          <a:stretch>
            <a:fillRect/>
          </a:stretch>
        </p:blipFill>
        <p:spPr>
          <a:xfrm>
            <a:off x="9267825" y="271145"/>
            <a:ext cx="2663825" cy="1481455"/>
          </a:xfrm>
          <a:prstGeom prst="rect">
            <a:avLst/>
          </a:prstGeom>
          <a:effectLst>
            <a:softEdge rad="63500"/>
          </a:effectLst>
        </p:spPr>
      </p:pic>
      <p:pic>
        <p:nvPicPr>
          <p:cNvPr id="100" name="Picture 99"/>
          <p:cNvPicPr/>
          <p:nvPr/>
        </p:nvPicPr>
        <p:blipFill>
          <a:blip r:embed="rId3">
            <a:lum contrast="12000"/>
          </a:blip>
          <a:srcRect t="33265" r="54595" b="24267"/>
          <a:stretch>
            <a:fillRect/>
          </a:stretch>
        </p:blipFill>
        <p:spPr>
          <a:xfrm>
            <a:off x="9679940" y="4980940"/>
            <a:ext cx="2092960" cy="1849120"/>
          </a:xfrm>
          <a:prstGeom prst="rect">
            <a:avLst/>
          </a:prstGeom>
          <a:noFill/>
          <a:ln w="9525">
            <a:noFill/>
          </a:ln>
          <a:effectLst>
            <a:softEdge rad="63500"/>
          </a:effectLst>
        </p:spPr>
      </p:pic>
      <p:pic>
        <p:nvPicPr>
          <p:cNvPr id="101" name="Picture 100"/>
          <p:cNvPicPr/>
          <p:nvPr/>
        </p:nvPicPr>
        <p:blipFill>
          <a:blip r:embed="rId3"/>
          <a:srcRect l="25262" r="28990" b="66874"/>
          <a:stretch>
            <a:fillRect/>
          </a:stretch>
        </p:blipFill>
        <p:spPr>
          <a:xfrm>
            <a:off x="0" y="5358765"/>
            <a:ext cx="1731645" cy="1445895"/>
          </a:xfrm>
          <a:prstGeom prst="rect">
            <a:avLst/>
          </a:prstGeom>
          <a:noFill/>
          <a:ln w="9525">
            <a:noFill/>
          </a:ln>
        </p:spPr>
      </p:pic>
      <p:pic>
        <p:nvPicPr>
          <p:cNvPr id="102" name="Picture 101"/>
          <p:cNvPicPr/>
          <p:nvPr/>
        </p:nvPicPr>
        <p:blipFill>
          <a:blip r:embed="rId3">
            <a:lum contrast="18000"/>
          </a:blip>
          <a:srcRect l="55814" t="35905" b="26044"/>
          <a:stretch>
            <a:fillRect/>
          </a:stretch>
        </p:blipFill>
        <p:spPr>
          <a:xfrm>
            <a:off x="6361430" y="485140"/>
            <a:ext cx="1565910" cy="159766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 name="Rectángulo 5"/>
          <p:cNvSpPr/>
          <p:nvPr/>
        </p:nvSpPr>
        <p:spPr>
          <a:xfrm>
            <a:off x="0" y="0"/>
            <a:ext cx="5414010" cy="929005"/>
          </a:xfrm>
          <a:prstGeom prst="rect">
            <a:avLst/>
          </a:prstGeom>
          <a:solidFill>
            <a:srgbClr val="0070C0"/>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s-CO" sz="2800" dirty="0"/>
              <a:t> MY-OPEN-LAB  WORKING</a:t>
            </a:r>
            <a:endParaRPr lang="en-US" altLang="es-CO" sz="2800" dirty="0"/>
          </a:p>
        </p:txBody>
      </p:sp>
      <p:sp>
        <p:nvSpPr>
          <p:cNvPr id="6" name="Text Box 5"/>
          <p:cNvSpPr txBox="1"/>
          <p:nvPr/>
        </p:nvSpPr>
        <p:spPr>
          <a:xfrm>
            <a:off x="1008380" y="1419860"/>
            <a:ext cx="10641965" cy="3246755"/>
          </a:xfrm>
          <a:prstGeom prst="rect">
            <a:avLst/>
          </a:prstGeom>
          <a:noFill/>
        </p:spPr>
        <p:txBody>
          <a:bodyPr wrap="square" rtlCol="0" anchor="t">
            <a:spAutoFit/>
          </a:bodyPr>
          <a:p>
            <a:pPr marL="310515" indent="-285750" algn="just">
              <a:lnSpc>
                <a:spcPct val="115000"/>
              </a:lnSpc>
              <a:spcBef>
                <a:spcPts val="360"/>
              </a:spcBef>
              <a:spcAft>
                <a:spcPts val="0"/>
              </a:spcAft>
              <a:buClr>
                <a:srgbClr val="434343"/>
              </a:buClr>
              <a:buSzPts val="3210"/>
              <a:buFont typeface="Wingdings" panose="05000000000000000000" charset="0"/>
              <a:buChar char="§"/>
            </a:pPr>
            <a:r>
              <a:rPr lang="en-US" sz="2200">
                <a:solidFill>
                  <a:srgbClr val="434343"/>
                </a:solidFill>
                <a:latin typeface="Times New Roman" panose="02020603050405020304"/>
                <a:ea typeface="Times New Roman" panose="02020603050405020304"/>
                <a:cs typeface="Times New Roman" panose="02020603050405020304"/>
                <a:sym typeface="Times New Roman" panose="02020603050405020304"/>
              </a:rPr>
              <a:t>The inputs age and weight and then blood pressureHear-Beat,Spo2,Bodytemperature  associated  with MAC value with the 5 anaesthetic agents required for the type of surgery is selected by the anaesthetic doctor.</a:t>
            </a:r>
            <a:endParaRPr lang="en-US" sz="22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310515" indent="-285750" algn="just">
              <a:lnSpc>
                <a:spcPct val="115000"/>
              </a:lnSpc>
              <a:spcBef>
                <a:spcPts val="360"/>
              </a:spcBef>
              <a:spcAft>
                <a:spcPts val="0"/>
              </a:spcAft>
              <a:buClr>
                <a:srgbClr val="434343"/>
              </a:buClr>
              <a:buSzPts val="3210"/>
              <a:buFont typeface="Wingdings" panose="05000000000000000000" charset="0"/>
              <a:buChar char="§"/>
            </a:pPr>
            <a:r>
              <a:rPr lang="en-US" sz="2200">
                <a:solidFill>
                  <a:srgbClr val="434343"/>
                </a:solidFill>
                <a:latin typeface="Times New Roman" panose="02020603050405020304"/>
                <a:ea typeface="Times New Roman" panose="02020603050405020304"/>
                <a:cs typeface="Times New Roman" panose="02020603050405020304"/>
                <a:sym typeface="Times New Roman" panose="02020603050405020304"/>
              </a:rPr>
              <a:t>Automatically the machine starts providing anaesthesia with the help of  My-Open-Lab.</a:t>
            </a:r>
            <a:endParaRPr lang="en-US" sz="22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310515" indent="-285750" algn="just">
              <a:lnSpc>
                <a:spcPct val="115000"/>
              </a:lnSpc>
              <a:spcBef>
                <a:spcPts val="360"/>
              </a:spcBef>
              <a:spcAft>
                <a:spcPts val="0"/>
              </a:spcAft>
              <a:buClr>
                <a:srgbClr val="434343"/>
              </a:buClr>
              <a:buSzPts val="3210"/>
              <a:buFont typeface="Wingdings" panose="05000000000000000000" charset="0"/>
              <a:buChar char="§"/>
            </a:pPr>
            <a:r>
              <a:rPr lang="en-US" sz="2200">
                <a:solidFill>
                  <a:srgbClr val="434343"/>
                </a:solidFill>
                <a:latin typeface="Times New Roman" panose="02020603050405020304"/>
                <a:ea typeface="Times New Roman" panose="02020603050405020304"/>
                <a:cs typeface="Times New Roman" panose="02020603050405020304"/>
                <a:sym typeface="Times New Roman" panose="02020603050405020304"/>
              </a:rPr>
              <a:t>The intubation time and recovery O2 time also provided by the doctor at the time of selection.</a:t>
            </a:r>
            <a:endParaRPr sz="22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pPr marL="24765" indent="0" algn="just">
              <a:lnSpc>
                <a:spcPct val="115000"/>
              </a:lnSpc>
              <a:spcBef>
                <a:spcPts val="0"/>
              </a:spcBef>
              <a:spcAft>
                <a:spcPts val="0"/>
              </a:spcAft>
              <a:buClr>
                <a:srgbClr val="434343"/>
              </a:buClr>
              <a:buSzPts val="3210"/>
              <a:buFont typeface="Times New Roman" panose="02020603050405020304"/>
              <a:buNone/>
            </a:pPr>
            <a:r>
              <a:rPr lang="en-US" sz="2200">
                <a:solidFill>
                  <a:srgbClr val="434343"/>
                </a:solidFill>
                <a:latin typeface="Times New Roman" panose="02020603050405020304"/>
                <a:ea typeface="Times New Roman" panose="02020603050405020304"/>
                <a:cs typeface="Times New Roman" panose="02020603050405020304"/>
                <a:sym typeface="Times New Roman" panose="02020603050405020304"/>
              </a:rPr>
              <a:t>This procedure runs until the time specified by the Doctor. </a:t>
            </a:r>
            <a:endParaRPr sz="2200">
              <a:solidFill>
                <a:srgbClr val="434343"/>
              </a:solidFill>
              <a:latin typeface="Times New Roman" panose="02020603050405020304"/>
              <a:ea typeface="Times New Roman" panose="02020603050405020304"/>
              <a:cs typeface="Times New Roman" panose="02020603050405020304"/>
              <a:sym typeface="Times New Roman" panose="02020603050405020304"/>
            </a:endParaRPr>
          </a:p>
          <a:p>
            <a:endParaRPr lang="en-US" sz="2200"/>
          </a:p>
        </p:txBody>
      </p:sp>
      <p:pic>
        <p:nvPicPr>
          <p:cNvPr id="7" name="Content Placeholder 6"/>
          <p:cNvPicPr>
            <a:picLocks noChangeAspect="1"/>
          </p:cNvPicPr>
          <p:nvPr>
            <p:ph sz="quarter" idx="1"/>
          </p:nvPr>
        </p:nvPicPr>
        <p:blipFill>
          <a:blip r:embed="rId1"/>
          <a:stretch>
            <a:fillRect/>
          </a:stretch>
        </p:blipFill>
        <p:spPr>
          <a:xfrm>
            <a:off x="1627505" y="4504055"/>
            <a:ext cx="3584575" cy="2353945"/>
          </a:xfrm>
          <a:prstGeom prst="rect">
            <a:avLst/>
          </a:prstGeom>
        </p:spPr>
      </p:pic>
      <p:pic>
        <p:nvPicPr>
          <p:cNvPr id="125" name="Picture 124"/>
          <p:cNvPicPr/>
          <p:nvPr/>
        </p:nvPicPr>
        <p:blipFill>
          <a:blip r:embed="rId2"/>
          <a:stretch>
            <a:fillRect/>
          </a:stretch>
        </p:blipFill>
        <p:spPr>
          <a:xfrm>
            <a:off x="6096000" y="3429000"/>
            <a:ext cx="0" cy="0"/>
          </a:xfrm>
          <a:prstGeom prst="rect">
            <a:avLst/>
          </a:prstGeom>
          <a:noFill/>
          <a:ln w="9525">
            <a:noFill/>
          </a:ln>
        </p:spPr>
      </p:pic>
      <p:pic>
        <p:nvPicPr>
          <p:cNvPr id="127" name="Content Placeholder 126"/>
          <p:cNvPicPr/>
          <p:nvPr>
            <p:ph sz="quarter" idx="2"/>
          </p:nvPr>
        </p:nvPicPr>
        <p:blipFill>
          <a:blip r:embed="rId3">
            <a:lum contrast="12000"/>
          </a:blip>
          <a:stretch>
            <a:fillRect/>
          </a:stretch>
        </p:blipFill>
        <p:spPr>
          <a:xfrm>
            <a:off x="8349615" y="4504055"/>
            <a:ext cx="3842385" cy="2353945"/>
          </a:xfrm>
          <a:prstGeom prst="rect">
            <a:avLst/>
          </a:prstGeom>
          <a:noFill/>
          <a:ln w="9525">
            <a:noFill/>
          </a:ln>
          <a:effectLst>
            <a:softEdge rad="63500"/>
          </a:effectLst>
        </p:spPr>
      </p:pic>
      <p:pic>
        <p:nvPicPr>
          <p:cNvPr id="12" name="Picture 11"/>
          <p:cNvPicPr>
            <a:picLocks noChangeAspect="1"/>
          </p:cNvPicPr>
          <p:nvPr/>
        </p:nvPicPr>
        <p:blipFill>
          <a:blip r:embed="rId4"/>
          <a:srcRect t="14116"/>
          <a:stretch>
            <a:fillRect/>
          </a:stretch>
        </p:blipFill>
        <p:spPr>
          <a:xfrm>
            <a:off x="5036185" y="4504690"/>
            <a:ext cx="3313430" cy="2353310"/>
          </a:xfrm>
          <a:prstGeom prst="rect">
            <a:avLst/>
          </a:prstGeom>
          <a:effectLst>
            <a:softEdge rad="63500"/>
          </a:effectLst>
        </p:spPr>
      </p:pic>
      <p:pic>
        <p:nvPicPr>
          <p:cNvPr id="128" name="Picture 127"/>
          <p:cNvPicPr/>
          <p:nvPr/>
        </p:nvPicPr>
        <p:blipFill>
          <a:blip r:embed="rId5">
            <a:lum contrast="6000"/>
          </a:blip>
          <a:srcRect t="15310" b="22976"/>
          <a:stretch>
            <a:fillRect/>
          </a:stretch>
        </p:blipFill>
        <p:spPr>
          <a:xfrm>
            <a:off x="0" y="4666615"/>
            <a:ext cx="1627505" cy="1645920"/>
          </a:xfrm>
          <a:prstGeom prst="rect">
            <a:avLst/>
          </a:prstGeom>
          <a:noFill/>
          <a:ln w="9525">
            <a:noFill/>
          </a:ln>
          <a:effectLst>
            <a:softEdge rad="31750"/>
          </a:effectLst>
        </p:spPr>
      </p:pic>
      <p:pic>
        <p:nvPicPr>
          <p:cNvPr id="129" name="Picture 128"/>
          <p:cNvPicPr/>
          <p:nvPr/>
        </p:nvPicPr>
        <p:blipFill>
          <a:blip r:embed="rId6"/>
          <a:stretch>
            <a:fillRect/>
          </a:stretch>
        </p:blipFill>
        <p:spPr>
          <a:xfrm>
            <a:off x="5413693" y="114618"/>
            <a:ext cx="3495675" cy="130492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 name="Rectángulo 5"/>
          <p:cNvSpPr/>
          <p:nvPr/>
        </p:nvSpPr>
        <p:spPr>
          <a:xfrm>
            <a:off x="0" y="0"/>
            <a:ext cx="3111500" cy="885190"/>
          </a:xfrm>
          <a:prstGeom prst="rect">
            <a:avLst/>
          </a:prstGeom>
          <a:solidFill>
            <a:srgbClr val="0070C0"/>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s-CO" sz="2800" dirty="0"/>
              <a:t>JET INJECTOR</a:t>
            </a:r>
            <a:endParaRPr lang="en-US" altLang="es-CO" sz="2800" dirty="0"/>
          </a:p>
        </p:txBody>
      </p:sp>
      <p:pic>
        <p:nvPicPr>
          <p:cNvPr id="3" name="Content Placeholder 2"/>
          <p:cNvPicPr>
            <a:picLocks noChangeAspect="1"/>
          </p:cNvPicPr>
          <p:nvPr>
            <p:ph sz="quarter" idx="1"/>
          </p:nvPr>
        </p:nvPicPr>
        <p:blipFill>
          <a:blip r:embed="rId1">
            <a:lum contrast="36000"/>
          </a:blip>
          <a:stretch>
            <a:fillRect/>
          </a:stretch>
        </p:blipFill>
        <p:spPr>
          <a:xfrm>
            <a:off x="8903335" y="311785"/>
            <a:ext cx="3148330" cy="1800225"/>
          </a:xfrm>
          <a:prstGeom prst="rect">
            <a:avLst/>
          </a:prstGeom>
          <a:effectLst>
            <a:glow rad="139700">
              <a:schemeClr val="accent5">
                <a:satMod val="175000"/>
                <a:alpha val="40000"/>
              </a:schemeClr>
            </a:glow>
          </a:effectLst>
        </p:spPr>
      </p:pic>
      <p:pic>
        <p:nvPicPr>
          <p:cNvPr id="4" name="Content Placeholder 3"/>
          <p:cNvPicPr>
            <a:picLocks noChangeAspect="1"/>
          </p:cNvPicPr>
          <p:nvPr>
            <p:ph sz="quarter" idx="2"/>
          </p:nvPr>
        </p:nvPicPr>
        <p:blipFill>
          <a:blip r:embed="rId2">
            <a:lum contrast="12000"/>
          </a:blip>
          <a:stretch>
            <a:fillRect/>
          </a:stretch>
        </p:blipFill>
        <p:spPr>
          <a:xfrm>
            <a:off x="5401945" y="5106035"/>
            <a:ext cx="2967990" cy="1552575"/>
          </a:xfrm>
          <a:prstGeom prst="rect">
            <a:avLst/>
          </a:prstGeom>
          <a:effectLst>
            <a:glow rad="139700">
              <a:schemeClr val="accent5">
                <a:satMod val="175000"/>
                <a:alpha val="40000"/>
              </a:schemeClr>
            </a:glow>
          </a:effectLst>
        </p:spPr>
      </p:pic>
      <p:sp>
        <p:nvSpPr>
          <p:cNvPr id="8" name="Text Box 7"/>
          <p:cNvSpPr txBox="1"/>
          <p:nvPr/>
        </p:nvSpPr>
        <p:spPr>
          <a:xfrm>
            <a:off x="958215" y="934085"/>
            <a:ext cx="7412355" cy="4492625"/>
          </a:xfrm>
          <a:prstGeom prst="rect">
            <a:avLst/>
          </a:prstGeom>
          <a:noFill/>
        </p:spPr>
        <p:txBody>
          <a:bodyPr wrap="square" rtlCol="0">
            <a:spAutoFit/>
          </a:bodyPr>
          <a:p>
            <a:pPr marL="342900" indent="-342900" algn="l">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A jet injector is a medical device used for providing drug to the patient that uses a high-pressure, narrow stream of fluid to penetrate the skin instead of a needle. Jet injectors may be powered by compressed gas or springs.</a:t>
            </a:r>
            <a:endParaRPr lang="en-US" sz="22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2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Jet injectors are needle-free devices that push the liquid medication through a nozzle orifice. </a:t>
            </a:r>
            <a:endParaRPr lang="en-US" sz="22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2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The medication is ejected through the nozzle as a narrow stream under high pressure.</a:t>
            </a:r>
            <a:endParaRPr lang="en-US" sz="220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 This medication stream penetrates the skin to deliver a drug or vaccine into intradermal, subcutaneous, or intramuscular tissues</a:t>
            </a:r>
            <a:endParaRPr lang="en-US" sz="220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lum contrast="36000"/>
          </a:blip>
          <a:stretch>
            <a:fillRect/>
          </a:stretch>
        </p:blipFill>
        <p:spPr>
          <a:xfrm>
            <a:off x="8903970" y="2462530"/>
            <a:ext cx="2857500" cy="1933575"/>
          </a:xfrm>
          <a:prstGeom prst="rect">
            <a:avLst/>
          </a:prstGeom>
          <a:effectLst>
            <a:glow rad="139700">
              <a:schemeClr val="accent5">
                <a:satMod val="175000"/>
                <a:alpha val="40000"/>
              </a:schemeClr>
            </a:glow>
          </a:effectLst>
        </p:spPr>
      </p:pic>
      <p:pic>
        <p:nvPicPr>
          <p:cNvPr id="10" name="Picture 9"/>
          <p:cNvPicPr>
            <a:picLocks noChangeAspect="1"/>
          </p:cNvPicPr>
          <p:nvPr/>
        </p:nvPicPr>
        <p:blipFill>
          <a:blip r:embed="rId4">
            <a:lum contrast="30000"/>
          </a:blip>
          <a:stretch>
            <a:fillRect/>
          </a:stretch>
        </p:blipFill>
        <p:spPr>
          <a:xfrm>
            <a:off x="8903970" y="4953000"/>
            <a:ext cx="2857500" cy="1600200"/>
          </a:xfrm>
          <a:prstGeom prst="rect">
            <a:avLst/>
          </a:prstGeom>
          <a:effectLst>
            <a:glow rad="139700">
              <a:schemeClr val="accent5">
                <a:satMod val="175000"/>
                <a:alpha val="40000"/>
              </a:schemeClr>
            </a:glow>
          </a:effectLst>
        </p:spPr>
      </p:pic>
      <p:pic>
        <p:nvPicPr>
          <p:cNvPr id="2" name="Picture 1"/>
          <p:cNvPicPr>
            <a:picLocks noChangeAspect="1"/>
          </p:cNvPicPr>
          <p:nvPr/>
        </p:nvPicPr>
        <p:blipFill>
          <a:blip r:embed="rId5"/>
          <a:stretch>
            <a:fillRect/>
          </a:stretch>
        </p:blipFill>
        <p:spPr>
          <a:xfrm>
            <a:off x="1391285" y="5475605"/>
            <a:ext cx="2857500" cy="8572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 name="Text Box 2"/>
          <p:cNvSpPr txBox="1"/>
          <p:nvPr/>
        </p:nvSpPr>
        <p:spPr>
          <a:xfrm>
            <a:off x="325755" y="1057910"/>
            <a:ext cx="10749915" cy="7016115"/>
          </a:xfrm>
          <a:prstGeom prst="rect">
            <a:avLst/>
          </a:prstGeom>
          <a:noFill/>
        </p:spPr>
        <p:txBody>
          <a:bodyPr wrap="square" rtlCol="0">
            <a:spAutoFit/>
          </a:bodyPr>
          <a:p>
            <a:pPr marL="285750" indent="-285750">
              <a:buFont typeface="Wingdings" panose="05000000000000000000" charset="0"/>
              <a:buChar char="Ø"/>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WHAT IS WHAT?</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OBJECTIVE</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ABSTRACT</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PROBLEM DESCRIPTION</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LITERATURE SURVEY</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PROPOSED WORK</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SECTION DESCRIPTION</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BLOCK DIAGRAM</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RESULTS</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ANESTHETIC GASES</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MY OPEN LAB WORKING</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JET INJECTOR</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WORKING</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TEAM MEMBERS ROLES AND RESPONSIBILITIES</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WORK CHART</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CONFERENCE PARTICIPATION</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CERTIFICATES</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FUTURE APPLICATIONS</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atin typeface="Times New Roman" panose="02020603050405020304" pitchFamily="18" charset="0"/>
                <a:cs typeface="Times New Roman" panose="02020603050405020304" pitchFamily="18" charset="0"/>
              </a:rPr>
              <a:t>ANY QUARIES</a:t>
            </a: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p:txBody>
      </p:sp>
      <p:pic>
        <p:nvPicPr>
          <p:cNvPr id="117" name="Picture 116"/>
          <p:cNvPicPr/>
          <p:nvPr/>
        </p:nvPicPr>
        <p:blipFill>
          <a:blip r:embed="rId1"/>
          <a:stretch>
            <a:fillRect/>
          </a:stretch>
        </p:blipFill>
        <p:spPr>
          <a:xfrm>
            <a:off x="6096000" y="3429000"/>
            <a:ext cx="0" cy="0"/>
          </a:xfrm>
          <a:prstGeom prst="rect">
            <a:avLst/>
          </a:prstGeom>
          <a:noFill/>
          <a:ln w="9525">
            <a:noFill/>
          </a:ln>
        </p:spPr>
      </p:pic>
      <p:pic>
        <p:nvPicPr>
          <p:cNvPr id="118" name="Content Placeholder 117"/>
          <p:cNvPicPr>
            <a:picLocks noChangeAspect="1"/>
          </p:cNvPicPr>
          <p:nvPr>
            <p:ph sz="quarter" idx="1"/>
          </p:nvPr>
        </p:nvPicPr>
        <p:blipFill>
          <a:blip r:embed="rId1"/>
          <a:srcRect l="19881" t="10410" r="25051" b="7221"/>
          <a:stretch>
            <a:fillRect/>
          </a:stretch>
        </p:blipFill>
        <p:spPr>
          <a:xfrm>
            <a:off x="4432935" y="2079625"/>
            <a:ext cx="2752725" cy="2477135"/>
          </a:xfrm>
          <a:prstGeom prst="rect">
            <a:avLst/>
          </a:prstGeom>
          <a:noFill/>
          <a:ln w="9525">
            <a:noFill/>
          </a:ln>
        </p:spPr>
      </p:pic>
      <p:pic>
        <p:nvPicPr>
          <p:cNvPr id="119" name="Content Placeholder 118"/>
          <p:cNvPicPr/>
          <p:nvPr>
            <p:ph sz="quarter" idx="2"/>
          </p:nvPr>
        </p:nvPicPr>
        <p:blipFill>
          <a:blip r:embed="rId2"/>
          <a:srcRect l="22463" r="18821"/>
          <a:stretch>
            <a:fillRect/>
          </a:stretch>
        </p:blipFill>
        <p:spPr>
          <a:xfrm>
            <a:off x="604520" y="229870"/>
            <a:ext cx="2630805" cy="1005840"/>
          </a:xfrm>
          <a:prstGeom prst="rect">
            <a:avLst/>
          </a:prstGeom>
          <a:noFill/>
          <a:ln w="9525">
            <a:noFill/>
          </a:ln>
        </p:spPr>
      </p:pic>
      <p:pic>
        <p:nvPicPr>
          <p:cNvPr id="120" name="Picture 119"/>
          <p:cNvPicPr/>
          <p:nvPr/>
        </p:nvPicPr>
        <p:blipFill>
          <a:blip r:embed="rId3">
            <a:lum contrast="36000"/>
          </a:blip>
          <a:stretch>
            <a:fillRect/>
          </a:stretch>
        </p:blipFill>
        <p:spPr>
          <a:xfrm>
            <a:off x="8722678" y="320675"/>
            <a:ext cx="2352675" cy="1943100"/>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 name="Rectángulo 5"/>
          <p:cNvSpPr/>
          <p:nvPr/>
        </p:nvSpPr>
        <p:spPr>
          <a:xfrm>
            <a:off x="0" y="0"/>
            <a:ext cx="7570470" cy="929005"/>
          </a:xfrm>
          <a:prstGeom prst="rect">
            <a:avLst/>
          </a:prstGeom>
          <a:solidFill>
            <a:srgbClr val="0070C0"/>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s-CO" sz="2800" dirty="0"/>
              <a:t>VEIN-DETECTION USING PYTHON&amp;IR CAMERA</a:t>
            </a:r>
            <a:endParaRPr lang="en-US" altLang="es-CO" sz="2800" dirty="0"/>
          </a:p>
        </p:txBody>
      </p:sp>
      <p:pic>
        <p:nvPicPr>
          <p:cNvPr id="6" name="Content Placeholder 5" descr="Screenshot20170412185155"/>
          <p:cNvPicPr>
            <a:picLocks noChangeAspect="1"/>
          </p:cNvPicPr>
          <p:nvPr>
            <p:ph sz="quarter" idx="1"/>
          </p:nvPr>
        </p:nvPicPr>
        <p:blipFill>
          <a:blip r:embed="rId1">
            <a:lum contrast="2000"/>
          </a:blip>
          <a:srcRect r="10472" b="3547"/>
          <a:stretch>
            <a:fillRect/>
          </a:stretch>
        </p:blipFill>
        <p:spPr>
          <a:xfrm>
            <a:off x="193675" y="1048385"/>
            <a:ext cx="3187700" cy="1712595"/>
          </a:xfrm>
          <a:prstGeom prst="rect">
            <a:avLst/>
          </a:prstGeom>
          <a:effectLst>
            <a:softEdge rad="63500"/>
          </a:effectLst>
        </p:spPr>
      </p:pic>
      <p:pic>
        <p:nvPicPr>
          <p:cNvPr id="7" name="Content Placeholder 6" descr="Screenshot20170424092043"/>
          <p:cNvPicPr>
            <a:picLocks noChangeAspect="1"/>
          </p:cNvPicPr>
          <p:nvPr>
            <p:ph sz="quarter" idx="2"/>
          </p:nvPr>
        </p:nvPicPr>
        <p:blipFill>
          <a:blip r:embed="rId2">
            <a:lum contrast="12000"/>
          </a:blip>
          <a:srcRect r="11471" b="28980"/>
          <a:stretch>
            <a:fillRect/>
          </a:stretch>
        </p:blipFill>
        <p:spPr>
          <a:xfrm>
            <a:off x="193675" y="2880360"/>
            <a:ext cx="3120390" cy="1877695"/>
          </a:xfrm>
          <a:prstGeom prst="rect">
            <a:avLst/>
          </a:prstGeom>
          <a:effectLst>
            <a:softEdge rad="63500"/>
          </a:effectLst>
        </p:spPr>
      </p:pic>
      <p:pic>
        <p:nvPicPr>
          <p:cNvPr id="10" name="Picture 9" descr="Screenshot20170424085139"/>
          <p:cNvPicPr>
            <a:picLocks noChangeAspect="1"/>
          </p:cNvPicPr>
          <p:nvPr/>
        </p:nvPicPr>
        <p:blipFill>
          <a:blip r:embed="rId3">
            <a:lum contrast="24000"/>
          </a:blip>
          <a:srcRect t="10569" b="5931"/>
          <a:stretch>
            <a:fillRect/>
          </a:stretch>
        </p:blipFill>
        <p:spPr>
          <a:xfrm>
            <a:off x="250190" y="4877435"/>
            <a:ext cx="3075305" cy="1778000"/>
          </a:xfrm>
          <a:prstGeom prst="rect">
            <a:avLst/>
          </a:prstGeom>
          <a:effectLst>
            <a:softEdge rad="63500"/>
          </a:effectLst>
        </p:spPr>
      </p:pic>
      <p:sp>
        <p:nvSpPr>
          <p:cNvPr id="11" name="Text Box 10"/>
          <p:cNvSpPr txBox="1"/>
          <p:nvPr/>
        </p:nvSpPr>
        <p:spPr>
          <a:xfrm>
            <a:off x="3831590" y="1706245"/>
            <a:ext cx="7758430" cy="3138170"/>
          </a:xfrm>
          <a:prstGeom prst="rect">
            <a:avLst/>
          </a:prstGeom>
          <a:noFill/>
        </p:spPr>
        <p:txBody>
          <a:bodyPr wrap="square" rtlCol="0" anchor="t">
            <a:spAutoFit/>
          </a:bodyPr>
          <a:p>
            <a:r>
              <a:rPr lang="en-US" sz="2200">
                <a:latin typeface="Times New Roman" panose="02020603050405020304" pitchFamily="18" charset="0"/>
                <a:cs typeface="Times New Roman" panose="02020603050405020304" pitchFamily="18" charset="0"/>
              </a:rPr>
              <a:t>Use Near Field Infrared Light to take an image of the veins</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 Process this image to obtain the skeleton of veins</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 Identify veins by contouring</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 Draw the veins on a live feed to provide augmented reality style </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solution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 Vein detection is used to administering local anesthesia to the exact location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sym typeface="+mn-ea"/>
              </a:rPr>
              <a:t>• It placed at the right top corner of the Jet-Injector</a:t>
            </a:r>
            <a:endParaRPr lang="en-US" sz="2200">
              <a:latin typeface="Times New Roman" panose="02020603050405020304" pitchFamily="18" charset="0"/>
              <a:cs typeface="Times New Roman" panose="02020603050405020304" pitchFamily="18" charset="0"/>
              <a:sym typeface="+mn-ea"/>
            </a:endParaRPr>
          </a:p>
          <a:p>
            <a:endParaRPr lang="en-US" sz="220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lum contrast="-6000"/>
          </a:blip>
          <a:srcRect l="20113" r="17917" b="8969"/>
          <a:stretch>
            <a:fillRect/>
          </a:stretch>
        </p:blipFill>
        <p:spPr>
          <a:xfrm>
            <a:off x="10121900" y="0"/>
            <a:ext cx="2070100" cy="1492885"/>
          </a:xfrm>
          <a:prstGeom prst="rect">
            <a:avLst/>
          </a:prstGeom>
          <a:effectLst>
            <a:softEdge rad="63500"/>
          </a:effectLst>
        </p:spPr>
      </p:pic>
      <p:pic>
        <p:nvPicPr>
          <p:cNvPr id="13" name="Picture 12"/>
          <p:cNvPicPr>
            <a:picLocks noChangeAspect="1"/>
          </p:cNvPicPr>
          <p:nvPr/>
        </p:nvPicPr>
        <p:blipFill>
          <a:blip r:embed="rId5"/>
          <a:srcRect r="59780"/>
          <a:stretch>
            <a:fillRect/>
          </a:stretch>
        </p:blipFill>
        <p:spPr>
          <a:xfrm>
            <a:off x="10461625" y="5534025"/>
            <a:ext cx="1390650" cy="1323975"/>
          </a:xfrm>
          <a:prstGeom prst="rect">
            <a:avLst/>
          </a:prstGeom>
        </p:spPr>
      </p:pic>
      <p:pic>
        <p:nvPicPr>
          <p:cNvPr id="14" name="Picture 13"/>
          <p:cNvPicPr>
            <a:picLocks noChangeAspect="1"/>
          </p:cNvPicPr>
          <p:nvPr/>
        </p:nvPicPr>
        <p:blipFill>
          <a:blip r:embed="rId6"/>
          <a:srcRect l="46880" t="10843" r="25973" b="63768"/>
          <a:stretch>
            <a:fillRect/>
          </a:stretch>
        </p:blipFill>
        <p:spPr>
          <a:xfrm>
            <a:off x="7574915" y="132080"/>
            <a:ext cx="1083945" cy="1007110"/>
          </a:xfrm>
          <a:prstGeom prst="rect">
            <a:avLst/>
          </a:prstGeom>
        </p:spPr>
      </p:pic>
      <p:pic>
        <p:nvPicPr>
          <p:cNvPr id="15" name="Picture 14"/>
          <p:cNvPicPr>
            <a:picLocks noChangeAspect="1"/>
          </p:cNvPicPr>
          <p:nvPr/>
        </p:nvPicPr>
        <p:blipFill>
          <a:blip r:embed="rId7">
            <a:lum contrast="24000"/>
          </a:blip>
          <a:stretch>
            <a:fillRect/>
          </a:stretch>
        </p:blipFill>
        <p:spPr>
          <a:xfrm>
            <a:off x="5173345" y="4607560"/>
            <a:ext cx="3759200" cy="2047875"/>
          </a:xfrm>
          <a:prstGeom prst="rect">
            <a:avLst/>
          </a:prstGeom>
          <a:effectLst>
            <a:softEdge rad="63500"/>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6"/>
          <p:cNvSpPr/>
          <p:nvPr>
            <p:ph sz="quarter" idx="1"/>
          </p:nvPr>
        </p:nvSpPr>
        <p:spPr>
          <a:xfrm>
            <a:off x="1735455" y="1297940"/>
            <a:ext cx="5940425" cy="4721860"/>
          </a:xfrm>
        </p:spPr>
        <p:txBody>
          <a:bodyPr>
            <a:normAutofit/>
          </a:bodyPr>
          <a:p>
            <a:r>
              <a:rPr lang="en-US" sz="2200">
                <a:latin typeface="Times New Roman" panose="02020603050405020304" pitchFamily="18" charset="0"/>
                <a:cs typeface="Times New Roman" panose="02020603050405020304" pitchFamily="18" charset="0"/>
              </a:rPr>
              <a:t>It  involves numbing an area of the body using a anesthetic  medicine</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IR-camera is placed at the  top of the jet-injector it helps to identify the vein to administering the anesthesia to the patient.</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it is needle free injector it will spread the medicine to all over the intramuscular region as fast.</a:t>
            </a:r>
            <a:endParaRPr lang="en-US" sz="2200">
              <a:latin typeface="Times New Roman" panose="02020603050405020304" pitchFamily="18" charset="0"/>
              <a:cs typeface="Times New Roman" panose="02020603050405020304" pitchFamily="18" charset="0"/>
            </a:endParaRPr>
          </a:p>
          <a:p>
            <a:endParaRPr lang="en-US" sz="2200">
              <a:latin typeface="Times New Roman" panose="02020603050405020304" pitchFamily="18" charset="0"/>
              <a:cs typeface="Times New Roman" panose="02020603050405020304" pitchFamily="18" charset="0"/>
            </a:endParaRPr>
          </a:p>
        </p:txBody>
      </p:sp>
      <p:sp>
        <p:nvSpPr>
          <p:cNvPr id="8" name="Rectángulo 5"/>
          <p:cNvSpPr/>
          <p:nvPr/>
        </p:nvSpPr>
        <p:spPr>
          <a:xfrm>
            <a:off x="0" y="0"/>
            <a:ext cx="3256915" cy="929005"/>
          </a:xfrm>
          <a:prstGeom prst="rect">
            <a:avLst/>
          </a:prstGeom>
          <a:solidFill>
            <a:srgbClr val="0070C0"/>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s-CO" sz="2800" dirty="0"/>
              <a:t>WORKING</a:t>
            </a:r>
            <a:endParaRPr lang="en-US" altLang="es-CO" sz="2800" dirty="0"/>
          </a:p>
        </p:txBody>
      </p:sp>
      <p:pic>
        <p:nvPicPr>
          <p:cNvPr id="2" name="Picture 1"/>
          <p:cNvPicPr>
            <a:picLocks noChangeAspect="1"/>
          </p:cNvPicPr>
          <p:nvPr/>
        </p:nvPicPr>
        <p:blipFill>
          <a:blip r:embed="rId1">
            <a:lum contrast="12000"/>
          </a:blip>
          <a:stretch>
            <a:fillRect/>
          </a:stretch>
        </p:blipFill>
        <p:spPr>
          <a:xfrm>
            <a:off x="8000365" y="360045"/>
            <a:ext cx="3232785" cy="2541905"/>
          </a:xfrm>
          <a:prstGeom prst="rect">
            <a:avLst/>
          </a:prstGeom>
        </p:spPr>
      </p:pic>
      <p:pic>
        <p:nvPicPr>
          <p:cNvPr id="4" name="Content Placeholder 3" descr="Injector3"/>
          <p:cNvPicPr>
            <a:picLocks noChangeAspect="1"/>
          </p:cNvPicPr>
          <p:nvPr>
            <p:ph sz="quarter" idx="2"/>
          </p:nvPr>
        </p:nvPicPr>
        <p:blipFill>
          <a:blip r:embed="rId2">
            <a:lum contrast="18000"/>
          </a:blip>
          <a:stretch>
            <a:fillRect/>
          </a:stretch>
        </p:blipFill>
        <p:spPr>
          <a:xfrm>
            <a:off x="7477125" y="3015615"/>
            <a:ext cx="4279265" cy="2499995"/>
          </a:xfrm>
          <a:prstGeom prst="rect">
            <a:avLst/>
          </a:prstGeom>
        </p:spPr>
      </p:pic>
      <p:pic>
        <p:nvPicPr>
          <p:cNvPr id="3" name="Picture 2"/>
          <p:cNvPicPr>
            <a:picLocks noChangeAspect="1"/>
          </p:cNvPicPr>
          <p:nvPr/>
        </p:nvPicPr>
        <p:blipFill>
          <a:blip r:embed="rId3">
            <a:lum contrast="18000"/>
          </a:blip>
          <a:srcRect t="14296"/>
          <a:stretch>
            <a:fillRect/>
          </a:stretch>
        </p:blipFill>
        <p:spPr>
          <a:xfrm>
            <a:off x="299720" y="4438650"/>
            <a:ext cx="2657475" cy="1469390"/>
          </a:xfrm>
          <a:prstGeom prst="rect">
            <a:avLst/>
          </a:prstGeom>
        </p:spPr>
      </p:pic>
      <p:pic>
        <p:nvPicPr>
          <p:cNvPr id="103" name="Picture 102"/>
          <p:cNvPicPr/>
          <p:nvPr/>
        </p:nvPicPr>
        <p:blipFill>
          <a:blip r:embed="rId4">
            <a:lum contrast="18000"/>
          </a:blip>
          <a:stretch>
            <a:fillRect/>
          </a:stretch>
        </p:blipFill>
        <p:spPr>
          <a:xfrm>
            <a:off x="3667443" y="4743450"/>
            <a:ext cx="3590925" cy="1276350"/>
          </a:xfrm>
          <a:prstGeom prst="rect">
            <a:avLst/>
          </a:prstGeom>
          <a:noFill/>
          <a:ln w="9525">
            <a:noFill/>
          </a:ln>
        </p:spPr>
      </p:pic>
      <p:pic>
        <p:nvPicPr>
          <p:cNvPr id="104" name="Picture 103"/>
          <p:cNvPicPr/>
          <p:nvPr/>
        </p:nvPicPr>
        <p:blipFill>
          <a:blip r:embed="rId5"/>
          <a:srcRect l="34055" r="30836"/>
          <a:stretch>
            <a:fillRect/>
          </a:stretch>
        </p:blipFill>
        <p:spPr>
          <a:xfrm>
            <a:off x="3369945" y="-73660"/>
            <a:ext cx="1127760" cy="1371600"/>
          </a:xfrm>
          <a:prstGeom prst="rect">
            <a:avLst/>
          </a:prstGeom>
          <a:noFill/>
          <a:ln w="9525">
            <a:noFill/>
          </a:ln>
        </p:spPr>
      </p:pic>
      <p:pic>
        <p:nvPicPr>
          <p:cNvPr id="110" name="Picture 109"/>
          <p:cNvPicPr/>
          <p:nvPr/>
        </p:nvPicPr>
        <p:blipFill>
          <a:blip r:embed="rId6"/>
          <a:stretch>
            <a:fillRect/>
          </a:stretch>
        </p:blipFill>
        <p:spPr>
          <a:xfrm>
            <a:off x="0" y="1880870"/>
            <a:ext cx="1894205" cy="2506980"/>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 name="Rectángulo 5"/>
          <p:cNvSpPr/>
          <p:nvPr/>
        </p:nvSpPr>
        <p:spPr>
          <a:xfrm>
            <a:off x="0" y="0"/>
            <a:ext cx="6993255" cy="9963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s-CO" sz="2800" dirty="0" smtClean="0">
                <a:solidFill>
                  <a:schemeClr val="bg1"/>
                </a:solidFill>
                <a:latin typeface="Times New Roman" panose="02020603050405020304" pitchFamily="18" charset="0"/>
                <a:cs typeface="Times New Roman" panose="02020603050405020304" pitchFamily="18" charset="0"/>
              </a:rPr>
              <a:t>TEAM MEMBERS ROLES AND RESPONSIBILITIES</a:t>
            </a:r>
            <a:endParaRPr lang="es-CO" sz="3200" dirty="0">
              <a:solidFill>
                <a:schemeClr val="bg1"/>
              </a:solidFill>
              <a:latin typeface="Times New Roman" panose="02020603050405020304" pitchFamily="18" charset="0"/>
              <a:cs typeface="Times New Roman" panose="02020603050405020304" pitchFamily="18" charset="0"/>
            </a:endParaRPr>
          </a:p>
        </p:txBody>
      </p:sp>
      <p:graphicFrame>
        <p:nvGraphicFramePr>
          <p:cNvPr id="8" name="Content Placeholder 7"/>
          <p:cNvGraphicFramePr>
            <a:graphicFrameLocks noGrp="1"/>
          </p:cNvGraphicFramePr>
          <p:nvPr>
            <p:ph sz="quarter" idx="10"/>
          </p:nvPr>
        </p:nvGraphicFramePr>
        <p:xfrm>
          <a:off x="209550" y="1083945"/>
          <a:ext cx="11777345" cy="5641975"/>
        </p:xfrm>
        <a:graphic>
          <a:graphicData uri="http://schemas.openxmlformats.org/drawingml/2006/table">
            <a:tbl>
              <a:tblPr firstRow="1" bandRow="1">
                <a:tableStyleId>{5940675A-B579-460E-94D1-54222C63F5DA}</a:tableStyleId>
              </a:tblPr>
              <a:tblGrid>
                <a:gridCol w="3557270"/>
                <a:gridCol w="3375025"/>
                <a:gridCol w="4845050"/>
              </a:tblGrid>
              <a:tr h="914400">
                <a:tc>
                  <a:txBody>
                    <a:bodyPr/>
                    <a:p>
                      <a:pPr algn="ctr"/>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TEAM  MEMBERS NAME</a:t>
                      </a:r>
                      <a:endParaRPr lang="en-US" b="1" dirty="0">
                        <a:latin typeface="Times New Roman" panose="02020603050405020304" pitchFamily="18" charset="0"/>
                        <a:cs typeface="Times New Roman" panose="02020603050405020304" pitchFamily="18" charset="0"/>
                      </a:endParaRPr>
                    </a:p>
                  </a:txBody>
                  <a:tcPr/>
                </a:tc>
                <a:tc>
                  <a:txBody>
                    <a:bodyPr/>
                    <a:p>
                      <a:pPr algn="ctr"/>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ROLES</a:t>
                      </a:r>
                      <a:endParaRPr lang="en-US" b="1" dirty="0">
                        <a:latin typeface="Times New Roman" panose="02020603050405020304" pitchFamily="18" charset="0"/>
                        <a:cs typeface="Times New Roman" panose="02020603050405020304" pitchFamily="18" charset="0"/>
                      </a:endParaRPr>
                    </a:p>
                  </a:txBody>
                  <a:tcPr/>
                </a:tc>
                <a:tc>
                  <a:txBody>
                    <a:bodyPr/>
                    <a:p>
                      <a:pPr marL="0" marR="0" indent="0" algn="ctr" defTabSz="914400" rtl="0" eaLnBrk="1" fontAlgn="auto" latinLnBrk="0" hangingPunct="1">
                        <a:lnSpc>
                          <a:spcPct val="100000"/>
                        </a:lnSpc>
                        <a:spcBef>
                          <a:spcPts val="0"/>
                        </a:spcBef>
                        <a:spcAft>
                          <a:spcPts val="0"/>
                        </a:spcAft>
                        <a:buClrTx/>
                        <a:buSzTx/>
                        <a:buFontTx/>
                        <a:buNone/>
                        <a:defRPr/>
                      </a:pPr>
                      <a:endParaRPr lang="en-US" b="1" baseline="0" dirty="0" smtClean="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defRPr/>
                      </a:pPr>
                      <a:r>
                        <a:rPr lang="en-US" b="1" baseline="0" dirty="0" smtClean="0">
                          <a:latin typeface="Times New Roman" panose="02020603050405020304" pitchFamily="18" charset="0"/>
                          <a:cs typeface="Times New Roman" panose="02020603050405020304" pitchFamily="18" charset="0"/>
                        </a:rPr>
                        <a:t>RESPONSIBILITIES</a:t>
                      </a:r>
                      <a:endParaRPr lang="en-US" b="1" dirty="0" smtClean="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txBody>
                  <a:tcPr/>
                </a:tc>
              </a:tr>
              <a:tr h="1666875">
                <a:tc>
                  <a:txBody>
                    <a:bodyPr/>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S.SRIDHAR</a:t>
                      </a:r>
                      <a:endParaRPr lang="en-US" b="1" dirty="0">
                        <a:latin typeface="Times New Roman" panose="02020603050405020304" pitchFamily="18" charset="0"/>
                        <a:cs typeface="Times New Roman" panose="02020603050405020304" pitchFamily="18" charset="0"/>
                      </a:endParaRPr>
                    </a:p>
                  </a:txBody>
                  <a:tcPr/>
                </a:tc>
                <a:tc>
                  <a:txBody>
                    <a:bodyPr/>
                    <a:p>
                      <a:pPr algn="ctr"/>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Proposed Design and software development</a:t>
                      </a:r>
                      <a:endParaRPr lang="en-US" b="1" dirty="0" smtClean="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txBody>
                  <a:tcPr/>
                </a:tc>
                <a:tc>
                  <a:txBody>
                    <a:bodyPr/>
                    <a:p>
                      <a:r>
                        <a:rPr lang="en-US" b="0" dirty="0">
                          <a:latin typeface="Times New Roman" panose="02020603050405020304" pitchFamily="18" charset="0"/>
                          <a:cs typeface="Times New Roman" panose="02020603050405020304" pitchFamily="18" charset="0"/>
                        </a:rPr>
                        <a:t>Establishing the idea  and planned to excecute the concept of this project and advising team mates to do some benefecial activities to develop the project content.working on software development of proposed design.</a:t>
                      </a:r>
                      <a:endParaRPr lang="en-US" b="0" dirty="0">
                        <a:latin typeface="Times New Roman" panose="02020603050405020304" pitchFamily="18" charset="0"/>
                        <a:cs typeface="Times New Roman" panose="02020603050405020304" pitchFamily="18" charset="0"/>
                      </a:endParaRPr>
                    </a:p>
                  </a:txBody>
                  <a:tcPr/>
                </a:tc>
              </a:tr>
              <a:tr h="1188720">
                <a:tc>
                  <a:txBody>
                    <a:bodyPr/>
                    <a:p>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S.SYED MOHAMMED</a:t>
                      </a:r>
                      <a:endParaRPr lang="en-US" b="1" dirty="0">
                        <a:latin typeface="Times New Roman" panose="02020603050405020304" pitchFamily="18" charset="0"/>
                        <a:cs typeface="Times New Roman" panose="02020603050405020304" pitchFamily="18" charset="0"/>
                      </a:endParaRPr>
                    </a:p>
                  </a:txBody>
                  <a:tcPr/>
                </a:tc>
                <a:tc>
                  <a:txBody>
                    <a:bodyPr/>
                    <a:p>
                      <a:pPr algn="ctr"/>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Proto-type-</a:t>
                      </a:r>
                      <a:r>
                        <a:rPr lang="en-US" b="1" baseline="0" dirty="0" smtClean="0">
                          <a:latin typeface="Times New Roman" panose="02020603050405020304" pitchFamily="18" charset="0"/>
                          <a:cs typeface="Times New Roman" panose="02020603050405020304" pitchFamily="18" charset="0"/>
                        </a:rPr>
                        <a:t>Model,Execution ,</a:t>
                      </a:r>
                      <a:endParaRPr lang="en-US" b="1" baseline="0" dirty="0" smtClean="0">
                        <a:latin typeface="Times New Roman" panose="02020603050405020304" pitchFamily="18" charset="0"/>
                        <a:cs typeface="Times New Roman" panose="02020603050405020304" pitchFamily="18" charset="0"/>
                      </a:endParaRPr>
                    </a:p>
                    <a:p>
                      <a:pPr algn="ctr"/>
                      <a:r>
                        <a:rPr lang="en-US" b="1" baseline="0" dirty="0" smtClean="0">
                          <a:latin typeface="Times New Roman" panose="02020603050405020304" pitchFamily="18" charset="0"/>
                          <a:cs typeface="Times New Roman" panose="02020603050405020304" pitchFamily="18" charset="0"/>
                        </a:rPr>
                        <a:t>Enhancement</a:t>
                      </a:r>
                      <a:endParaRPr lang="en-US" b="1" dirty="0">
                        <a:latin typeface="Times New Roman" panose="02020603050405020304" pitchFamily="18" charset="0"/>
                        <a:cs typeface="Times New Roman" panose="02020603050405020304" pitchFamily="18" charset="0"/>
                      </a:endParaRPr>
                    </a:p>
                  </a:txBody>
                  <a:tcPr/>
                </a:tc>
                <a:tc>
                  <a:txBody>
                    <a:bodyPr/>
                    <a:p>
                      <a:r>
                        <a:rPr lang="en-US" b="0" dirty="0">
                          <a:latin typeface="Times New Roman" panose="02020603050405020304" pitchFamily="18" charset="0"/>
                          <a:cs typeface="Times New Roman" panose="02020603050405020304" pitchFamily="18" charset="0"/>
                        </a:rPr>
                        <a:t>Ensuring efficient execution of the algorithm and creating modules and features in proposed design.creating libraries for prominant result execution.</a:t>
                      </a:r>
                      <a:endParaRPr lang="en-US" b="0" dirty="0">
                        <a:latin typeface="Times New Roman" panose="02020603050405020304" pitchFamily="18" charset="0"/>
                        <a:cs typeface="Times New Roman" panose="02020603050405020304" pitchFamily="18" charset="0"/>
                      </a:endParaRPr>
                    </a:p>
                  </a:txBody>
                  <a:tcPr/>
                </a:tc>
              </a:tr>
              <a:tr h="1188720">
                <a:tc>
                  <a:txBody>
                    <a:bodyPr/>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S.SATHISH</a:t>
                      </a:r>
                      <a:endParaRPr lang="en-US" b="1" dirty="0">
                        <a:latin typeface="Times New Roman" panose="02020603050405020304" pitchFamily="18" charset="0"/>
                        <a:cs typeface="Times New Roman" panose="02020603050405020304" pitchFamily="18" charset="0"/>
                      </a:endParaRPr>
                    </a:p>
                  </a:txBody>
                  <a:tcPr/>
                </a:tc>
                <a:tc>
                  <a:txBody>
                    <a:bodyPr/>
                    <a:p>
                      <a:pPr algn="ctr"/>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Paper</a:t>
                      </a:r>
                      <a:r>
                        <a:rPr lang="en-US" b="1" baseline="0" dirty="0" smtClean="0">
                          <a:latin typeface="Times New Roman" panose="02020603050405020304" pitchFamily="18" charset="0"/>
                          <a:cs typeface="Times New Roman" panose="02020603050405020304" pitchFamily="18" charset="0"/>
                        </a:rPr>
                        <a:t> Work for Conference&amp;collecting sample from the patients</a:t>
                      </a:r>
                      <a:endParaRPr lang="en-US" b="1" baseline="0" dirty="0" smtClean="0">
                        <a:latin typeface="Times New Roman" panose="02020603050405020304" pitchFamily="18" charset="0"/>
                        <a:cs typeface="Times New Roman" panose="02020603050405020304" pitchFamily="18" charset="0"/>
                      </a:endParaRPr>
                    </a:p>
                  </a:txBody>
                  <a:tcPr/>
                </a:tc>
                <a:tc>
                  <a:txBody>
                    <a:bodyPr/>
                    <a:p>
                      <a:r>
                        <a:rPr lang="en-US" b="0" dirty="0">
                          <a:latin typeface="Times New Roman" panose="02020603050405020304" pitchFamily="18" charset="0"/>
                          <a:cs typeface="Times New Roman" panose="02020603050405020304" pitchFamily="18" charset="0"/>
                        </a:rPr>
                        <a:t>prepared documentsand report for  our proposed work and collecting data.collecting the samples from the hospitals for reference purpose.</a:t>
                      </a:r>
                      <a:endParaRPr lang="en-US" b="0" dirty="0">
                        <a:latin typeface="Times New Roman" panose="02020603050405020304" pitchFamily="18" charset="0"/>
                        <a:cs typeface="Times New Roman" panose="02020603050405020304" pitchFamily="18" charset="0"/>
                      </a:endParaRPr>
                    </a:p>
                  </a:txBody>
                  <a:tcPr/>
                </a:tc>
              </a:tr>
              <a:tr h="683260">
                <a:tc>
                  <a:txBody>
                    <a:bodyPr/>
                    <a:p>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K.DILEEP</a:t>
                      </a:r>
                      <a:endParaRPr lang="en-US" b="1" dirty="0">
                        <a:latin typeface="Times New Roman" panose="02020603050405020304" pitchFamily="18" charset="0"/>
                        <a:cs typeface="Times New Roman" panose="02020603050405020304" pitchFamily="18" charset="0"/>
                      </a:endParaRPr>
                    </a:p>
                  </a:txBody>
                  <a:tcPr/>
                </a:tc>
                <a:tc>
                  <a:txBody>
                    <a:bodyPr/>
                    <a:p>
                      <a:pPr algn="ctr"/>
                      <a:endParaRPr lang="en-US" b="1" dirty="0" smtClean="0">
                        <a:latin typeface="Times New Roman" panose="02020603050405020304" pitchFamily="18" charset="0"/>
                        <a:cs typeface="Times New Roman" panose="02020603050405020304" pitchFamily="18" charset="0"/>
                      </a:endParaRPr>
                    </a:p>
                    <a:p>
                      <a:pPr algn="ctr"/>
                      <a:r>
                        <a:rPr lang="en-US" b="1" dirty="0" smtClean="0">
                          <a:latin typeface="Times New Roman" panose="02020603050405020304" pitchFamily="18" charset="0"/>
                          <a:cs typeface="Times New Roman" panose="02020603050405020304" pitchFamily="18" charset="0"/>
                        </a:rPr>
                        <a:t>Report Work</a:t>
                      </a:r>
                      <a:r>
                        <a:rPr lang="en-US" b="1" baseline="0"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txBody>
                  <a:tcPr/>
                </a:tc>
                <a:tc>
                  <a:txBody>
                    <a:bodyPr/>
                    <a:p>
                      <a:r>
                        <a:rPr lang="en-US" b="0" dirty="0">
                          <a:latin typeface="Times New Roman" panose="02020603050405020304" pitchFamily="18" charset="0"/>
                          <a:cs typeface="Times New Roman" panose="02020603050405020304" pitchFamily="18" charset="0"/>
                        </a:rPr>
                        <a:t>fixing mistakes and edit the content and preparing for subsequent reviews</a:t>
                      </a:r>
                      <a:r>
                        <a:rPr lang="en-US"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p:txBody>
      </p:sp>
      <p:sp>
        <p:nvSpPr>
          <p:cNvPr id="4" name="Rectángulo 5"/>
          <p:cNvSpPr/>
          <p:nvPr/>
        </p:nvSpPr>
        <p:spPr>
          <a:xfrm>
            <a:off x="0" y="1"/>
            <a:ext cx="6343649" cy="5524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WORK- CHART</a:t>
            </a:r>
            <a:endParaRPr lang="es-CO" sz="2800" dirty="0"/>
          </a:p>
        </p:txBody>
      </p:sp>
      <p:graphicFrame>
        <p:nvGraphicFramePr>
          <p:cNvPr id="5" name="Table 4"/>
          <p:cNvGraphicFramePr>
            <a:graphicFrameLocks noGrp="1"/>
          </p:cNvGraphicFramePr>
          <p:nvPr/>
        </p:nvGraphicFramePr>
        <p:xfrm>
          <a:off x="723902" y="733043"/>
          <a:ext cx="10306047" cy="5909057"/>
        </p:xfrm>
        <a:graphic>
          <a:graphicData uri="http://schemas.openxmlformats.org/drawingml/2006/table">
            <a:tbl>
              <a:tblPr/>
              <a:tblGrid>
                <a:gridCol w="2648658"/>
                <a:gridCol w="1920151"/>
                <a:gridCol w="708326"/>
                <a:gridCol w="708326"/>
                <a:gridCol w="708326"/>
                <a:gridCol w="708326"/>
                <a:gridCol w="708326"/>
                <a:gridCol w="708326"/>
                <a:gridCol w="743641"/>
                <a:gridCol w="743641"/>
              </a:tblGrid>
              <a:tr h="488537">
                <a:tc rowSpan="2">
                  <a:txBody>
                    <a:bodyPr/>
                    <a:lstStyle/>
                    <a:p>
                      <a:pPr marL="0" marR="0" algn="l">
                        <a:lnSpc>
                          <a:spcPct val="115000"/>
                        </a:lnSpc>
                        <a:spcBef>
                          <a:spcPts val="0"/>
                        </a:spcBef>
                        <a:spcAft>
                          <a:spcPts val="0"/>
                        </a:spcAft>
                      </a:pPr>
                      <a:r>
                        <a:rPr lang="en-US" sz="1200" b="1" dirty="0">
                          <a:latin typeface="Times New Roman" panose="02020603050405020304"/>
                          <a:ea typeface="Calibri" panose="020F0502020204030204"/>
                          <a:cs typeface="Times New Roman" panose="02020603050405020304"/>
                        </a:rPr>
                        <a:t>        Month / Date</a:t>
                      </a:r>
                      <a:endParaRPr lang="en-US" sz="1100" dirty="0">
                        <a:latin typeface="Calibri" panose="020F0502020204030204"/>
                        <a:ea typeface="Calibri" panose="020F0502020204030204"/>
                        <a:cs typeface="Times New Roman" panose="02020603050405020304"/>
                      </a:endParaRPr>
                    </a:p>
                    <a:p>
                      <a:pPr marL="0" marR="0" algn="l">
                        <a:lnSpc>
                          <a:spcPct val="115000"/>
                        </a:lnSpc>
                        <a:spcBef>
                          <a:spcPts val="0"/>
                        </a:spcBef>
                        <a:spcAft>
                          <a:spcPts val="0"/>
                        </a:spcAft>
                      </a:pPr>
                      <a:r>
                        <a:rPr lang="en-US" sz="1200" b="1" dirty="0">
                          <a:latin typeface="Times New Roman" panose="02020603050405020304"/>
                          <a:ea typeface="Calibri" panose="020F0502020204030204"/>
                          <a:cs typeface="Times New Roman" panose="02020603050405020304"/>
                        </a:rPr>
                        <a:t>Activity</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marL="0" marR="0" algn="ctr">
                        <a:lnSpc>
                          <a:spcPct val="115000"/>
                        </a:lnSpc>
                        <a:spcBef>
                          <a:spcPts val="0"/>
                        </a:spcBef>
                        <a:spcAft>
                          <a:spcPts val="0"/>
                        </a:spcAft>
                      </a:pPr>
                      <a:r>
                        <a:rPr lang="en-US" sz="1200" b="1">
                          <a:latin typeface="Times New Roman" panose="02020603050405020304"/>
                          <a:ea typeface="Calibri" panose="020F0502020204030204"/>
                          <a:cs typeface="Times New Roman" panose="02020603050405020304"/>
                        </a:rPr>
                        <a:t>Area Selection</a:t>
                      </a:r>
                      <a:endParaRPr lang="en-US" sz="110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115000"/>
                        </a:lnSpc>
                        <a:spcBef>
                          <a:spcPts val="0"/>
                        </a:spcBef>
                        <a:spcAft>
                          <a:spcPts val="0"/>
                        </a:spcAft>
                      </a:pPr>
                      <a:r>
                        <a:rPr lang="en-US" sz="1200" b="1" dirty="0">
                          <a:latin typeface="Times New Roman" panose="02020603050405020304"/>
                          <a:ea typeface="Calibri" panose="020F0502020204030204"/>
                          <a:cs typeface="Times New Roman" panose="02020603050405020304"/>
                        </a:rPr>
                        <a:t>Review 0</a:t>
                      </a:r>
                      <a:endParaRPr lang="en-US" sz="1100" dirty="0">
                        <a:latin typeface="Calibri" panose="020F0502020204030204"/>
                        <a:ea typeface="Calibri" panose="020F0502020204030204"/>
                        <a:cs typeface="Times New Roman" panose="02020603050405020304"/>
                      </a:endParaRPr>
                    </a:p>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FEB</a:t>
                      </a:r>
                      <a:endParaRPr lang="en-US" sz="1100" dirty="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marL="0" marR="0" algn="ctr">
                        <a:lnSpc>
                          <a:spcPct val="115000"/>
                        </a:lnSpc>
                        <a:spcBef>
                          <a:spcPts val="0"/>
                        </a:spcBef>
                        <a:spcAft>
                          <a:spcPts val="0"/>
                        </a:spcAft>
                      </a:pPr>
                      <a:r>
                        <a:rPr lang="en-US" sz="1200" b="1" dirty="0">
                          <a:latin typeface="Times New Roman" panose="02020603050405020304"/>
                          <a:ea typeface="Calibri" panose="020F0502020204030204"/>
                          <a:cs typeface="Times New Roman" panose="02020603050405020304"/>
                        </a:rPr>
                        <a:t>Review I</a:t>
                      </a:r>
                      <a:endParaRPr lang="en-US" sz="1100" dirty="0">
                        <a:latin typeface="Calibri" panose="020F0502020204030204"/>
                        <a:ea typeface="Calibri" panose="020F0502020204030204"/>
                        <a:cs typeface="Times New Roman" panose="02020603050405020304"/>
                      </a:endParaRPr>
                    </a:p>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MARCH</a:t>
                      </a:r>
                      <a:endParaRPr lang="en-US" sz="1100" dirty="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marL="0" marR="0" algn="ctr">
                        <a:lnSpc>
                          <a:spcPct val="115000"/>
                        </a:lnSpc>
                        <a:spcBef>
                          <a:spcPts val="0"/>
                        </a:spcBef>
                        <a:spcAft>
                          <a:spcPts val="0"/>
                        </a:spcAft>
                      </a:pPr>
                      <a:r>
                        <a:rPr lang="en-US" sz="1200" b="1" dirty="0">
                          <a:latin typeface="Times New Roman" panose="02020603050405020304"/>
                          <a:ea typeface="Calibri" panose="020F0502020204030204"/>
                          <a:cs typeface="Times New Roman" panose="02020603050405020304"/>
                        </a:rPr>
                        <a:t>Review </a:t>
                      </a:r>
                      <a:r>
                        <a:rPr lang="en-US" sz="1200" b="1" dirty="0" smtClean="0">
                          <a:latin typeface="Times New Roman" panose="02020603050405020304"/>
                          <a:ea typeface="Calibri" panose="020F0502020204030204"/>
                          <a:cs typeface="Times New Roman" panose="02020603050405020304"/>
                        </a:rPr>
                        <a:t>II (Final)</a:t>
                      </a:r>
                      <a:endParaRPr lang="en-US" sz="1100" dirty="0">
                        <a:latin typeface="Calibri" panose="020F0502020204030204"/>
                        <a:ea typeface="Calibri" panose="020F0502020204030204"/>
                        <a:cs typeface="Times New Roman" panose="02020603050405020304"/>
                      </a:endParaRPr>
                    </a:p>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MARCH</a:t>
                      </a:r>
                      <a:endParaRPr lang="en-US" sz="1100" dirty="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Demo/Report</a:t>
                      </a:r>
                      <a:endParaRPr lang="en-US" sz="1200" b="1" dirty="0" smtClean="0">
                        <a:latin typeface="Times New Roman" panose="02020603050405020304"/>
                        <a:ea typeface="Calibri" panose="020F0502020204030204"/>
                        <a:cs typeface="Times New Roman" panose="02020603050405020304"/>
                      </a:endParaRPr>
                    </a:p>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APRIL</a:t>
                      </a:r>
                      <a:endParaRPr lang="en-US" sz="1100" dirty="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244269">
                <a:tc vMerge="1">
                  <a:tcPr/>
                </a:tc>
                <a:tc>
                  <a:txBody>
                    <a:bodyPr/>
                    <a:lstStyle/>
                    <a:p>
                      <a:pPr marL="0" marR="0" algn="ctr">
                        <a:lnSpc>
                          <a:spcPct val="115000"/>
                        </a:lnSpc>
                        <a:spcBef>
                          <a:spcPts val="0"/>
                        </a:spcBef>
                        <a:spcAft>
                          <a:spcPts val="0"/>
                        </a:spcAft>
                      </a:pPr>
                      <a:r>
                        <a:rPr lang="en-US" sz="1200" b="1" dirty="0" err="1" smtClean="0">
                          <a:latin typeface="Times New Roman" panose="02020603050405020304"/>
                          <a:ea typeface="Calibri" panose="020F0502020204030204"/>
                          <a:cs typeface="Times New Roman" panose="02020603050405020304"/>
                        </a:rPr>
                        <a:t>NoV</a:t>
                      </a:r>
                      <a:r>
                        <a:rPr lang="en-US" sz="1200" b="1" dirty="0" smtClean="0">
                          <a:latin typeface="Times New Roman" panose="02020603050405020304"/>
                          <a:ea typeface="Calibri" panose="020F0502020204030204"/>
                          <a:cs typeface="Times New Roman" panose="02020603050405020304"/>
                        </a:rPr>
                        <a:t>- DEC</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05</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06</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01</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02</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18</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19</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04</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b="1" dirty="0" smtClean="0">
                          <a:latin typeface="Times New Roman" panose="02020603050405020304"/>
                          <a:ea typeface="Calibri" panose="020F0502020204030204"/>
                          <a:cs typeface="Times New Roman" panose="02020603050405020304"/>
                        </a:rPr>
                        <a:t>05</a:t>
                      </a:r>
                      <a:endParaRPr lang="en-US" sz="1100" dirty="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4269">
                <a:tc>
                  <a:txBody>
                    <a:bodyPr/>
                    <a:lstStyle/>
                    <a:p>
                      <a:pPr marL="0" marR="0" algn="l">
                        <a:lnSpc>
                          <a:spcPct val="115000"/>
                        </a:lnSpc>
                        <a:spcBef>
                          <a:spcPts val="0"/>
                        </a:spcBef>
                        <a:spcAft>
                          <a:spcPts val="0"/>
                        </a:spcAft>
                      </a:pPr>
                      <a:r>
                        <a:rPr lang="en-US" sz="1200">
                          <a:latin typeface="Times New Roman" panose="02020603050405020304"/>
                          <a:ea typeface="Calibri" panose="020F0502020204030204"/>
                          <a:cs typeface="Times New Roman" panose="02020603050405020304"/>
                        </a:rPr>
                        <a:t>Area of Interest  / Guide Allotment</a:t>
                      </a:r>
                      <a:endParaRPr lang="en-US" sz="110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marL="0" marR="0" algn="ctr">
                        <a:lnSpc>
                          <a:spcPct val="115000"/>
                        </a:lnSpc>
                        <a:spcBef>
                          <a:spcPts val="0"/>
                        </a:spcBef>
                        <a:spcAft>
                          <a:spcPts val="0"/>
                        </a:spcAft>
                      </a:pP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100">
                        <a:latin typeface="Calibri" panose="020F05020202040302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5400">
                <a:tc>
                  <a:txBody>
                    <a:bodyPr/>
                    <a:lstStyle/>
                    <a:p>
                      <a:pPr marL="0" marR="0" algn="l">
                        <a:lnSpc>
                          <a:spcPct val="115000"/>
                        </a:lnSpc>
                        <a:spcBef>
                          <a:spcPts val="0"/>
                        </a:spcBef>
                        <a:spcAft>
                          <a:spcPts val="0"/>
                        </a:spcAft>
                      </a:pPr>
                      <a:r>
                        <a:rPr lang="en-US" sz="1200">
                          <a:latin typeface="Times New Roman" panose="02020603050405020304"/>
                          <a:ea typeface="Calibri" panose="020F0502020204030204"/>
                          <a:cs typeface="Times New Roman" panose="02020603050405020304"/>
                        </a:rPr>
                        <a:t>Objective, Literature Review</a:t>
                      </a:r>
                      <a:endParaRPr lang="en-US" sz="110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6268">
                <a:tc>
                  <a:txBody>
                    <a:bodyPr/>
                    <a:lstStyle/>
                    <a:p>
                      <a:pPr marL="0" marR="0" algn="l">
                        <a:lnSpc>
                          <a:spcPct val="115000"/>
                        </a:lnSpc>
                        <a:spcBef>
                          <a:spcPts val="0"/>
                        </a:spcBef>
                        <a:spcAft>
                          <a:spcPts val="0"/>
                        </a:spcAft>
                      </a:pPr>
                      <a:r>
                        <a:rPr lang="en-US" sz="1200">
                          <a:latin typeface="Times New Roman" panose="02020603050405020304"/>
                          <a:ea typeface="Calibri" panose="020F0502020204030204"/>
                          <a:cs typeface="Times New Roman" panose="02020603050405020304"/>
                        </a:rPr>
                        <a:t>Project Explanation</a:t>
                      </a:r>
                      <a:endParaRPr lang="en-US" sz="110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dirty="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1084">
                <a:tc>
                  <a:txBody>
                    <a:bodyPr/>
                    <a:lstStyle/>
                    <a:p>
                      <a:pPr marL="0" marR="0" algn="l">
                        <a:lnSpc>
                          <a:spcPct val="115000"/>
                        </a:lnSpc>
                        <a:spcBef>
                          <a:spcPts val="0"/>
                        </a:spcBef>
                        <a:spcAft>
                          <a:spcPts val="0"/>
                        </a:spcAft>
                      </a:pPr>
                      <a:r>
                        <a:rPr lang="en-US" sz="1200">
                          <a:latin typeface="Times New Roman" panose="02020603050405020304"/>
                          <a:ea typeface="Calibri" panose="020F0502020204030204"/>
                          <a:cs typeface="Times New Roman" panose="02020603050405020304"/>
                        </a:rPr>
                        <a:t>Comparison of Existing system and Proposed system</a:t>
                      </a:r>
                      <a:endParaRPr lang="en-US" sz="110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a:solidFill>
                          <a:srgbClr val="BFBFBF"/>
                        </a:solidFill>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solidFill>
                          <a:srgbClr val="BFBFBF"/>
                        </a:solidFill>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dirty="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42992">
                <a:tc>
                  <a:txBody>
                    <a:bodyPr/>
                    <a:lstStyle/>
                    <a:p>
                      <a:pPr marL="0" marR="0" algn="l">
                        <a:lnSpc>
                          <a:spcPct val="115000"/>
                        </a:lnSpc>
                        <a:spcBef>
                          <a:spcPts val="0"/>
                        </a:spcBef>
                        <a:spcAft>
                          <a:spcPts val="0"/>
                        </a:spcAft>
                      </a:pPr>
                      <a:r>
                        <a:rPr lang="en-US" sz="1200">
                          <a:latin typeface="Times New Roman" panose="02020603050405020304"/>
                          <a:ea typeface="Calibri" panose="020F0502020204030204"/>
                          <a:cs typeface="Times New Roman" panose="02020603050405020304"/>
                        </a:rPr>
                        <a:t>Implementation</a:t>
                      </a:r>
                      <a:endParaRPr lang="en-US" sz="110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a:solidFill>
                          <a:srgbClr val="BFBFBF"/>
                        </a:solidFill>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solidFill>
                          <a:srgbClr val="BFBFBF"/>
                        </a:solidFill>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2494">
                <a:tc>
                  <a:txBody>
                    <a:bodyPr/>
                    <a:lstStyle/>
                    <a:p>
                      <a:pPr marL="0" marR="0" algn="l">
                        <a:lnSpc>
                          <a:spcPct val="115000"/>
                        </a:lnSpc>
                        <a:spcBef>
                          <a:spcPts val="0"/>
                        </a:spcBef>
                        <a:spcAft>
                          <a:spcPts val="0"/>
                        </a:spcAft>
                      </a:pPr>
                      <a:r>
                        <a:rPr lang="en-US" sz="1200">
                          <a:latin typeface="Times New Roman" panose="02020603050405020304"/>
                          <a:ea typeface="Calibri" panose="020F0502020204030204"/>
                          <a:cs typeface="Times New Roman" panose="02020603050405020304"/>
                        </a:rPr>
                        <a:t>Assembling, Testing &amp;  Troubleshooting</a:t>
                      </a:r>
                      <a:endParaRPr lang="en-US" sz="110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8372">
                <a:tc>
                  <a:txBody>
                    <a:bodyPr/>
                    <a:lstStyle/>
                    <a:p>
                      <a:pPr marL="0" marR="0" algn="l">
                        <a:lnSpc>
                          <a:spcPct val="115000"/>
                        </a:lnSpc>
                        <a:spcBef>
                          <a:spcPts val="0"/>
                        </a:spcBef>
                        <a:spcAft>
                          <a:spcPts val="0"/>
                        </a:spcAft>
                      </a:pPr>
                      <a:r>
                        <a:rPr lang="en-US" sz="1200">
                          <a:latin typeface="Times New Roman" panose="02020603050405020304"/>
                          <a:ea typeface="Calibri" panose="020F0502020204030204"/>
                          <a:cs typeface="Times New Roman" panose="02020603050405020304"/>
                        </a:rPr>
                        <a:t>Paper Preparation and Journal / Conference Publication</a:t>
                      </a:r>
                      <a:endParaRPr lang="en-US" sz="110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5372">
                <a:tc>
                  <a:txBody>
                    <a:bodyPr/>
                    <a:lstStyle/>
                    <a:p>
                      <a:pPr marL="0" marR="0" algn="l">
                        <a:lnSpc>
                          <a:spcPct val="115000"/>
                        </a:lnSpc>
                        <a:spcBef>
                          <a:spcPts val="0"/>
                        </a:spcBef>
                        <a:spcAft>
                          <a:spcPts val="0"/>
                        </a:spcAft>
                      </a:pPr>
                      <a:r>
                        <a:rPr lang="en-US" sz="1200">
                          <a:latin typeface="Times New Roman" panose="02020603050405020304"/>
                          <a:ea typeface="Calibri" panose="020F0502020204030204"/>
                          <a:cs typeface="Times New Roman" panose="02020603050405020304"/>
                        </a:rPr>
                        <a:t>Draft of Project Report Submission</a:t>
                      </a:r>
                      <a:endParaRPr lang="en-US" sz="1100">
                        <a:latin typeface="Calibri" panose="020F0502020204030204"/>
                        <a:ea typeface="Calibri" panose="020F0502020204030204"/>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endParaRPr lang="en-US" sz="120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marR="0" algn="l">
                        <a:lnSpc>
                          <a:spcPct val="115000"/>
                        </a:lnSpc>
                        <a:spcBef>
                          <a:spcPts val="0"/>
                        </a:spcBef>
                        <a:spcAft>
                          <a:spcPts val="0"/>
                        </a:spcAft>
                      </a:pPr>
                      <a:endParaRPr lang="en-US" sz="1200" dirty="0">
                        <a:latin typeface="Times New Roman" panose="02020603050405020304"/>
                        <a:ea typeface="Calibri" panose="020F0502020204030204"/>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ángulo 5"/>
          <p:cNvSpPr/>
          <p:nvPr/>
        </p:nvSpPr>
        <p:spPr>
          <a:xfrm>
            <a:off x="187960" y="123190"/>
            <a:ext cx="7100570" cy="9848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smtClean="0">
                <a:solidFill>
                  <a:schemeClr val="bg1"/>
                </a:solidFill>
                <a:latin typeface="Times New Roman" panose="02020603050405020304" pitchFamily="18" charset="0"/>
                <a:cs typeface="Times New Roman" panose="02020603050405020304" pitchFamily="18" charset="0"/>
              </a:rPr>
              <a:t>Conferences Participation details</a:t>
            </a:r>
            <a:endParaRPr lang="es-CO" sz="3800" b="1" dirty="0">
              <a:solidFill>
                <a:schemeClr val="bg1"/>
              </a:solidFill>
              <a:latin typeface="Times New Roman" panose="02020603050405020304" pitchFamily="18" charset="0"/>
              <a:cs typeface="Times New Roman" panose="02020603050405020304" pitchFamily="18" charset="0"/>
            </a:endParaRPr>
          </a:p>
        </p:txBody>
      </p:sp>
      <p:sp>
        <p:nvSpPr>
          <p:cNvPr id="12" name="Content Placeholder 4"/>
          <p:cNvSpPr>
            <a:spLocks noGrp="1"/>
          </p:cNvSpPr>
          <p:nvPr>
            <p:ph sz="half" idx="4294967295"/>
          </p:nvPr>
        </p:nvSpPr>
        <p:spPr>
          <a:xfrm>
            <a:off x="187960" y="2806065"/>
            <a:ext cx="11320145" cy="2807970"/>
          </a:xfrm>
          <a:prstGeom prst="rect">
            <a:avLst/>
          </a:prstGeom>
        </p:spPr>
        <p:txBody>
          <a:bodyPr>
            <a:noAutofit/>
          </a:bodyPr>
          <a:lstStyle/>
          <a:p>
            <a:pPr algn="just">
              <a:lnSpc>
                <a:spcPct val="150000"/>
              </a:lnSpc>
              <a:buNone/>
            </a:pPr>
            <a:r>
              <a:rPr lang="en-US" sz="1700" dirty="0" smtClean="0">
                <a:solidFill>
                  <a:schemeClr val="tx1"/>
                </a:solidFill>
                <a:latin typeface="Times New Roman" panose="02020603050405020304" pitchFamily="18" charset="0"/>
                <a:cs typeface="Times New Roman" panose="02020603050405020304" pitchFamily="18" charset="0"/>
              </a:rPr>
              <a:t>	</a:t>
            </a:r>
            <a:endParaRPr lang="en-US" sz="1700" dirty="0" smtClean="0">
              <a:solidFill>
                <a:schemeClr val="tx1"/>
              </a:solidFill>
              <a:latin typeface="Times New Roman" panose="02020603050405020304" pitchFamily="18" charset="0"/>
              <a:cs typeface="Times New Roman" panose="02020603050405020304" pitchFamily="18" charset="0"/>
            </a:endParaRPr>
          </a:p>
          <a:p>
            <a:pPr algn="just">
              <a:lnSpc>
                <a:spcPct val="150000"/>
              </a:lnSpc>
              <a:buNone/>
            </a:pPr>
            <a:r>
              <a:rPr lang="en-US" sz="1700" dirty="0" smtClean="0">
                <a:solidFill>
                  <a:schemeClr val="tx1"/>
                </a:solidFill>
                <a:latin typeface="Times New Roman" panose="02020603050405020304" pitchFamily="18" charset="0"/>
                <a:cs typeface="Times New Roman" panose="02020603050405020304" pitchFamily="18" charset="0"/>
              </a:rPr>
              <a:t>	</a:t>
            </a:r>
            <a:endParaRPr lang="en-US" sz="1700" dirty="0" smtClean="0">
              <a:solidFill>
                <a:schemeClr val="tx1"/>
              </a:solidFill>
              <a:latin typeface="Times New Roman" panose="02020603050405020304" pitchFamily="18" charset="0"/>
              <a:cs typeface="Times New Roman" panose="02020603050405020304" pitchFamily="18" charset="0"/>
            </a:endParaRPr>
          </a:p>
          <a:p>
            <a:pPr algn="just">
              <a:lnSpc>
                <a:spcPct val="150000"/>
              </a:lnSpc>
              <a:buNone/>
            </a:pPr>
            <a:r>
              <a:rPr lang="en-US" sz="1800" dirty="0" smtClean="0">
                <a:solidFill>
                  <a:schemeClr val="tx1"/>
                </a:solidFill>
                <a:latin typeface="Times New Roman" panose="02020603050405020304" pitchFamily="18" charset="0"/>
                <a:cs typeface="Times New Roman" panose="02020603050405020304" pitchFamily="18" charset="0"/>
              </a:rPr>
              <a:t>	we are  participated in the ”</a:t>
            </a:r>
            <a:r>
              <a:rPr lang="en-US" sz="1800" dirty="0" smtClean="0">
                <a:solidFill>
                  <a:schemeClr val="tx1"/>
                </a:solidFill>
                <a:latin typeface="Times New Roman" panose="02020603050405020304" pitchFamily="18" charset="0"/>
                <a:cs typeface="Times New Roman" panose="02020603050405020304" pitchFamily="18" charset="0"/>
              </a:rPr>
              <a:t>INTERNATIONAL CONFERENCE ON SCIENCE, INNOVATION, SUSTAINABLE, TECHNOLOGY - SAFETY, HEALTH AND ENVIRONMENT 2022 (SIST-SHE22)” conducted by Sathiyabama institute of science and technology on the title of “AUTOMACY BOYLE’S MACHINE CONTROL USING MY OPEN LAB AND PYTHON.</a:t>
            </a:r>
            <a:endParaRPr lang="en-US" sz="1800" dirty="0" smtClean="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800" dirty="0" smtClean="0">
                <a:solidFill>
                  <a:schemeClr val="tx1"/>
                </a:solidFill>
                <a:latin typeface="Times New Roman" panose="02020603050405020304" pitchFamily="18" charset="0"/>
                <a:cs typeface="Times New Roman" panose="02020603050405020304" pitchFamily="18" charset="0"/>
              </a:rPr>
              <a:t>ISBN : 978-93-83409-70-9                            PAGE.NO:61                                                             DATE:08/03/2022</a:t>
            </a:r>
            <a:endParaRPr lang="en-US" sz="1800" dirty="0" smtClean="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1700"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Font typeface="Wingdings" panose="05000000000000000000" pitchFamily="2" charset="2"/>
              <a:buNone/>
            </a:pPr>
            <a:endParaRPr lang="en-US" sz="1700"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Font typeface="Wingdings" panose="05000000000000000000" pitchFamily="2" charset="2"/>
              <a:buNone/>
            </a:pPr>
            <a:endParaRPr lang="en-US" sz="1700" dirty="0" smtClean="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US" sz="1500" dirty="0" smtClean="0">
              <a:solidFill>
                <a:schemeClr val="tx1"/>
              </a:solidFill>
              <a:latin typeface="Times New Roman" panose="02020603050405020304" pitchFamily="18" charset="0"/>
              <a:cs typeface="Times New Roman" panose="02020603050405020304" pitchFamily="18" charset="0"/>
            </a:endParaRPr>
          </a:p>
        </p:txBody>
      </p:sp>
      <p:pic>
        <p:nvPicPr>
          <p:cNvPr id="132" name="Picture 131"/>
          <p:cNvPicPr/>
          <p:nvPr/>
        </p:nvPicPr>
        <p:blipFill>
          <a:blip r:embed="rId1"/>
          <a:stretch>
            <a:fillRect/>
          </a:stretch>
        </p:blipFill>
        <p:spPr>
          <a:xfrm>
            <a:off x="1048385" y="1462405"/>
            <a:ext cx="8585200" cy="1156335"/>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7" name="Content Placeholder 6" descr="Sridhar"/>
          <p:cNvPicPr>
            <a:picLocks noChangeAspect="1"/>
          </p:cNvPicPr>
          <p:nvPr>
            <p:ph sz="quarter" idx="10"/>
          </p:nvPr>
        </p:nvPicPr>
        <p:blipFill>
          <a:blip r:embed="rId1"/>
          <a:stretch>
            <a:fillRect/>
          </a:stretch>
        </p:blipFill>
        <p:spPr>
          <a:xfrm>
            <a:off x="12700" y="0"/>
            <a:ext cx="12192635" cy="6857365"/>
          </a:xfrm>
          <a:prstGeom prst="rect">
            <a:avLst/>
          </a:prstGeom>
        </p:spPr>
      </p:pic>
      <p:sp>
        <p:nvSpPr>
          <p:cNvPr id="2" name="Text Box 1"/>
          <p:cNvSpPr txBox="1"/>
          <p:nvPr/>
        </p:nvSpPr>
        <p:spPr>
          <a:xfrm>
            <a:off x="815975" y="924560"/>
            <a:ext cx="2476500" cy="36830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b="1">
                <a:latin typeface="Times New Roman" panose="02020603050405020304" pitchFamily="18" charset="0"/>
                <a:cs typeface="Times New Roman" panose="02020603050405020304" pitchFamily="18" charset="0"/>
              </a:rPr>
              <a:t>       TEAM LEADER</a:t>
            </a:r>
            <a:endParaRPr lang="en-US" b="1">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
        <p:cNvGrpSpPr/>
        <p:nvPr/>
      </p:nvGrpSpPr>
      <p:grpSpPr/>
      <p:sp>
        <p:nvSpPr>
          <p:cNvPr id="2" name="Text Box 1"/>
          <p:cNvSpPr txBox="1"/>
          <p:nvPr/>
        </p:nvSpPr>
        <p:spPr>
          <a:xfrm>
            <a:off x="965200" y="1087755"/>
            <a:ext cx="2313305" cy="36830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b="1">
                <a:latin typeface="Times New Roman" panose="02020603050405020304" pitchFamily="18" charset="0"/>
                <a:cs typeface="Times New Roman" panose="02020603050405020304" pitchFamily="18" charset="0"/>
              </a:rPr>
              <a:t>CO-ORDINATOR</a:t>
            </a:r>
            <a:endParaRPr lang="en-US" b="1">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
        <p:cNvGrpSpPr/>
        <p:nvPr/>
      </p:nvGrpSpPr>
      <p:grpSpPr/>
      <p:sp>
        <p:nvSpPr>
          <p:cNvPr id="2" name="Text Box 1"/>
          <p:cNvSpPr txBox="1"/>
          <p:nvPr/>
        </p:nvSpPr>
        <p:spPr>
          <a:xfrm>
            <a:off x="1142365" y="1060450"/>
            <a:ext cx="2204085" cy="36830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b="1">
                <a:latin typeface="Times New Roman" panose="02020603050405020304" pitchFamily="18" charset="0"/>
                <a:cs typeface="Times New Roman" panose="02020603050405020304" pitchFamily="18" charset="0"/>
              </a:rPr>
              <a:t>TEAM-MEMBER</a:t>
            </a:r>
            <a:endParaRPr lang="en-US" b="1">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
        <p:cNvGrpSpPr/>
        <p:nvPr/>
      </p:nvGrpSpPr>
      <p:grpSpPr/>
      <p:sp>
        <p:nvSpPr>
          <p:cNvPr id="2" name="Text Box 1"/>
          <p:cNvSpPr txBox="1"/>
          <p:nvPr/>
        </p:nvSpPr>
        <p:spPr>
          <a:xfrm>
            <a:off x="1033145" y="1047115"/>
            <a:ext cx="2082165" cy="36830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b="1"/>
              <a:t>TEAM-</a:t>
            </a:r>
            <a:r>
              <a:rPr lang="en-US" b="1">
                <a:latin typeface="Times New Roman" panose="02020603050405020304" pitchFamily="18" charset="0"/>
                <a:cs typeface="Times New Roman" panose="02020603050405020304" pitchFamily="18" charset="0"/>
              </a:rPr>
              <a:t>MEMBER</a:t>
            </a:r>
            <a:endParaRPr lang="en-US" b="1">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
        <p:cNvGrpSpPr/>
        <p:nvPr/>
      </p:nvGrpSpPr>
      <p:grpSpPr/>
      <p:sp>
        <p:nvSpPr>
          <p:cNvPr id="2" name="Text Box 1"/>
          <p:cNvSpPr txBox="1"/>
          <p:nvPr/>
        </p:nvSpPr>
        <p:spPr>
          <a:xfrm>
            <a:off x="1183005" y="1047115"/>
            <a:ext cx="2095500" cy="36830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p>
            <a:r>
              <a:rPr lang="en-US" b="1">
                <a:latin typeface="Times New Roman" panose="02020603050405020304" pitchFamily="18" charset="0"/>
                <a:cs typeface="Times New Roman" panose="02020603050405020304" pitchFamily="18" charset="0"/>
              </a:rPr>
              <a:t>TEAM-MEMBER</a:t>
            </a:r>
            <a:endParaRPr lang="en-US" b="1">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5" name="Rectángulo 5"/>
          <p:cNvSpPr/>
          <p:nvPr/>
        </p:nvSpPr>
        <p:spPr>
          <a:xfrm>
            <a:off x="1" y="0"/>
            <a:ext cx="3585028" cy="11666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s-CO" sz="3200" dirty="0"/>
              <a:t>WHAT IS  WHAT?</a:t>
            </a:r>
            <a:endParaRPr lang="en-US" altLang="es-CO" sz="3200" dirty="0"/>
          </a:p>
        </p:txBody>
      </p:sp>
      <p:pic>
        <p:nvPicPr>
          <p:cNvPr id="104" name="Content Placeholder 103"/>
          <p:cNvPicPr>
            <a:picLocks noChangeAspect="1"/>
          </p:cNvPicPr>
          <p:nvPr>
            <p:ph sz="quarter" idx="1"/>
          </p:nvPr>
        </p:nvPicPr>
        <p:blipFill>
          <a:blip r:embed="rId1"/>
          <a:srcRect b="10924"/>
          <a:stretch>
            <a:fillRect/>
          </a:stretch>
        </p:blipFill>
        <p:spPr>
          <a:xfrm>
            <a:off x="4881880" y="95885"/>
            <a:ext cx="2381250" cy="1924050"/>
          </a:xfrm>
          <a:prstGeom prst="rect">
            <a:avLst/>
          </a:prstGeom>
          <a:noFill/>
          <a:ln w="9525">
            <a:noFill/>
          </a:ln>
        </p:spPr>
      </p:pic>
      <p:pic>
        <p:nvPicPr>
          <p:cNvPr id="107" name="Content Placeholder 106"/>
          <p:cNvPicPr>
            <a:picLocks noChangeAspect="1"/>
          </p:cNvPicPr>
          <p:nvPr>
            <p:ph sz="quarter" idx="2"/>
          </p:nvPr>
        </p:nvPicPr>
        <p:blipFill>
          <a:blip r:embed="rId2"/>
          <a:stretch>
            <a:fillRect/>
          </a:stretch>
        </p:blipFill>
        <p:spPr>
          <a:xfrm>
            <a:off x="8560435" y="232410"/>
            <a:ext cx="2450465" cy="2865120"/>
          </a:xfrm>
          <a:prstGeom prst="rect">
            <a:avLst/>
          </a:prstGeom>
          <a:noFill/>
          <a:ln w="9525">
            <a:noFill/>
          </a:ln>
        </p:spPr>
      </p:pic>
      <p:pic>
        <p:nvPicPr>
          <p:cNvPr id="108" name="Picture 107"/>
          <p:cNvPicPr/>
          <p:nvPr/>
        </p:nvPicPr>
        <p:blipFill>
          <a:blip r:embed="rId3"/>
          <a:srcRect b="12777"/>
          <a:stretch>
            <a:fillRect/>
          </a:stretch>
        </p:blipFill>
        <p:spPr>
          <a:xfrm>
            <a:off x="2860675" y="1987550"/>
            <a:ext cx="5402580" cy="3250565"/>
          </a:xfrm>
          <a:prstGeom prst="rect">
            <a:avLst/>
          </a:prstGeom>
          <a:noFill/>
          <a:ln w="9525">
            <a:noFill/>
          </a:ln>
        </p:spPr>
      </p:pic>
      <p:pic>
        <p:nvPicPr>
          <p:cNvPr id="109" name="Picture 108"/>
          <p:cNvPicPr/>
          <p:nvPr/>
        </p:nvPicPr>
        <p:blipFill>
          <a:blip r:embed="rId4"/>
          <a:srcRect l="22521" r="14327"/>
          <a:stretch>
            <a:fillRect/>
          </a:stretch>
        </p:blipFill>
        <p:spPr>
          <a:xfrm>
            <a:off x="3585210" y="0"/>
            <a:ext cx="1173480" cy="1166495"/>
          </a:xfrm>
          <a:prstGeom prst="rect">
            <a:avLst/>
          </a:prstGeom>
          <a:noFill/>
          <a:ln w="9525">
            <a:noFill/>
          </a:ln>
        </p:spPr>
      </p:pic>
      <p:pic>
        <p:nvPicPr>
          <p:cNvPr id="9" name="Picture 8" descr="100900"/>
          <p:cNvPicPr>
            <a:picLocks noChangeAspect="1"/>
          </p:cNvPicPr>
          <p:nvPr/>
        </p:nvPicPr>
        <p:blipFill>
          <a:blip r:embed="rId5">
            <a:lum contrast="-22000"/>
          </a:blip>
          <a:stretch>
            <a:fillRect/>
          </a:stretch>
        </p:blipFill>
        <p:spPr>
          <a:xfrm>
            <a:off x="0" y="1167130"/>
            <a:ext cx="2563495" cy="1604010"/>
          </a:xfrm>
          <a:prstGeom prst="rect">
            <a:avLst/>
          </a:prstGeom>
        </p:spPr>
      </p:pic>
      <p:pic>
        <p:nvPicPr>
          <p:cNvPr id="10" name="Picture 9" descr="ClearFarAfricanpiedkingfisher-max-1mb"/>
          <p:cNvPicPr>
            <a:picLocks noChangeAspect="1"/>
          </p:cNvPicPr>
          <p:nvPr/>
        </p:nvPicPr>
        <p:blipFill>
          <a:blip r:embed="rId6"/>
          <a:stretch>
            <a:fillRect/>
          </a:stretch>
        </p:blipFill>
        <p:spPr>
          <a:xfrm>
            <a:off x="0" y="2771775"/>
            <a:ext cx="2563495" cy="1314450"/>
          </a:xfrm>
          <a:prstGeom prst="rect">
            <a:avLst/>
          </a:prstGeom>
        </p:spPr>
      </p:pic>
      <p:pic>
        <p:nvPicPr>
          <p:cNvPr id="11" name="Picture 10" descr="LA_4"/>
          <p:cNvPicPr>
            <a:picLocks noChangeAspect="1"/>
          </p:cNvPicPr>
          <p:nvPr/>
        </p:nvPicPr>
        <p:blipFill>
          <a:blip r:embed="rId7"/>
          <a:stretch>
            <a:fillRect/>
          </a:stretch>
        </p:blipFill>
        <p:spPr>
          <a:xfrm>
            <a:off x="0" y="4086860"/>
            <a:ext cx="2563495" cy="2736215"/>
          </a:xfrm>
          <a:prstGeom prst="rect">
            <a:avLst/>
          </a:prstGeom>
        </p:spPr>
      </p:pic>
      <p:pic>
        <p:nvPicPr>
          <p:cNvPr id="115" name="Picture 114"/>
          <p:cNvPicPr/>
          <p:nvPr/>
        </p:nvPicPr>
        <p:blipFill>
          <a:blip r:embed="rId8">
            <a:lum contrast="12000"/>
          </a:blip>
          <a:stretch>
            <a:fillRect/>
          </a:stretch>
        </p:blipFill>
        <p:spPr>
          <a:xfrm>
            <a:off x="8681085" y="3796030"/>
            <a:ext cx="3048000" cy="2286000"/>
          </a:xfrm>
          <a:prstGeom prst="rect">
            <a:avLst/>
          </a:prstGeom>
          <a:noFill/>
          <a:ln w="9525">
            <a:noFill/>
          </a:ln>
        </p:spPr>
      </p:pic>
      <p:pic>
        <p:nvPicPr>
          <p:cNvPr id="12" name="Content Placeholder 8"/>
          <p:cNvPicPr>
            <a:picLocks noChangeAspect="1"/>
          </p:cNvPicPr>
          <p:nvPr/>
        </p:nvPicPr>
        <p:blipFill>
          <a:blip r:embed="rId9">
            <a:lum contrast="12000"/>
          </a:blip>
          <a:srcRect l="7355" t="17837" r="8895" b="19502"/>
          <a:stretch>
            <a:fillRect/>
          </a:stretch>
        </p:blipFill>
        <p:spPr>
          <a:xfrm>
            <a:off x="5612765" y="5720715"/>
            <a:ext cx="2055495" cy="113728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Content Placeholder 1"/>
          <p:cNvSpPr>
            <a:spLocks noGrp="1"/>
          </p:cNvSpPr>
          <p:nvPr>
            <p:ph sz="quarter" idx="1"/>
          </p:nvPr>
        </p:nvSpPr>
        <p:spPr>
          <a:xfrm>
            <a:off x="1219200" y="1101090"/>
            <a:ext cx="6754495" cy="1503680"/>
          </a:xfrm>
        </p:spPr>
        <p:txBody>
          <a:bodyPr>
            <a:normAutofit lnSpcReduction="20000"/>
          </a:bodyPr>
          <a:p>
            <a:pPr marL="0" indent="0">
              <a:buNone/>
            </a:pPr>
            <a:r>
              <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rPr>
              <a:t>Now, Automated Control System for Anesthesia is not available.So We are trying to simulate the same in My open lab.In future,  this can be implemented in Anesthesia machine using  jet-injector.</a:t>
            </a:r>
            <a:endParaRPr lang="en-US"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indent="0">
              <a:buNone/>
            </a:pPr>
            <a:endParaRPr sz="20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endParaRPr lang="en-US" sz="2000"/>
          </a:p>
        </p:txBody>
      </p:sp>
      <p:sp>
        <p:nvSpPr>
          <p:cNvPr id="8" name="Rectángulo 5"/>
          <p:cNvSpPr/>
          <p:nvPr/>
        </p:nvSpPr>
        <p:spPr>
          <a:xfrm>
            <a:off x="0" y="0"/>
            <a:ext cx="3256915" cy="929005"/>
          </a:xfrm>
          <a:prstGeom prst="rect">
            <a:avLst/>
          </a:prstGeom>
          <a:solidFill>
            <a:srgbClr val="0070C0"/>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s-CO" sz="2800" dirty="0">
                <a:latin typeface="Times New Roman" panose="02020603050405020304" pitchFamily="18" charset="0"/>
                <a:cs typeface="Times New Roman" panose="02020603050405020304" pitchFamily="18" charset="0"/>
              </a:rPr>
              <a:t>FUTURE WORK</a:t>
            </a:r>
            <a:endParaRPr lang="en-US" altLang="es-CO" sz="2800" dirty="0">
              <a:latin typeface="Times New Roman" panose="02020603050405020304" pitchFamily="18" charset="0"/>
              <a:cs typeface="Times New Roman" panose="02020603050405020304" pitchFamily="18" charset="0"/>
            </a:endParaRPr>
          </a:p>
        </p:txBody>
      </p:sp>
      <p:sp>
        <p:nvSpPr>
          <p:cNvPr id="3" name="Rectángulo 5"/>
          <p:cNvSpPr/>
          <p:nvPr/>
        </p:nvSpPr>
        <p:spPr>
          <a:xfrm>
            <a:off x="-4445" y="2522220"/>
            <a:ext cx="3256915" cy="929005"/>
          </a:xfrm>
          <a:prstGeom prst="rect">
            <a:avLst/>
          </a:prstGeom>
          <a:solidFill>
            <a:srgbClr val="0070C0"/>
          </a:solidFill>
          <a:ln w="127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s-CO" sz="2800" dirty="0">
                <a:latin typeface="Times New Roman" panose="02020603050405020304" pitchFamily="18" charset="0"/>
                <a:cs typeface="Times New Roman" panose="02020603050405020304" pitchFamily="18" charset="0"/>
              </a:rPr>
              <a:t>APPLICATIONS</a:t>
            </a:r>
            <a:endParaRPr lang="en-US" altLang="es-CO" sz="28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1383030" y="3317240"/>
            <a:ext cx="9166860" cy="4169410"/>
          </a:xfrm>
          <a:prstGeom prst="rect">
            <a:avLst/>
          </a:prstGeom>
          <a:noFill/>
        </p:spPr>
        <p:txBody>
          <a:bodyPr wrap="square" rtlCol="0">
            <a:spAutoFit/>
          </a:bodyPr>
          <a:p>
            <a:pPr marL="361950" indent="-285750">
              <a:lnSpc>
                <a:spcPct val="150000"/>
              </a:lnSpc>
              <a:spcBef>
                <a:spcPts val="1500"/>
              </a:spcBef>
              <a:spcAft>
                <a:spcPts val="0"/>
              </a:spcAft>
              <a:buClr>
                <a:srgbClr val="202122"/>
              </a:buClr>
              <a:buSzPts val="2400"/>
              <a:buFont typeface="Arial" panose="020B0604020202020204" pitchFamily="34" charset="0"/>
              <a:buChar char="•"/>
            </a:pPr>
            <a:r>
              <a:rPr lang="en-US" sz="2000">
                <a:solidFill>
                  <a:srgbClr val="202122"/>
                </a:solidFill>
                <a:latin typeface="Times New Roman" panose="02020603050405020304"/>
                <a:ea typeface="Times New Roman" panose="02020603050405020304"/>
                <a:cs typeface="Times New Roman" panose="02020603050405020304"/>
                <a:sym typeface="Times New Roman" panose="02020603050405020304"/>
              </a:rPr>
              <a:t>The proposed process for Automated Anesthesia Control System using My open lab delivers drugs with medical gases with needle free jet injector when needed without the overview of an Anesthesiologists.</a:t>
            </a:r>
            <a:endParaRPr sz="2000">
              <a:solidFill>
                <a:srgbClr val="202122"/>
              </a:solidFill>
              <a:latin typeface="Times New Roman" panose="02020603050405020304"/>
              <a:ea typeface="Times New Roman" panose="02020603050405020304"/>
              <a:cs typeface="Times New Roman" panose="02020603050405020304"/>
              <a:sym typeface="Times New Roman" panose="02020603050405020304"/>
            </a:endParaRPr>
          </a:p>
          <a:p>
            <a:pPr marL="361950" indent="-285750">
              <a:lnSpc>
                <a:spcPct val="150000"/>
              </a:lnSpc>
              <a:spcBef>
                <a:spcPts val="1500"/>
              </a:spcBef>
              <a:spcAft>
                <a:spcPts val="0"/>
              </a:spcAft>
              <a:buClr>
                <a:srgbClr val="202122"/>
              </a:buClr>
              <a:buSzPts val="2400"/>
              <a:buFont typeface="Arial" panose="020B0604020202020204" pitchFamily="34" charset="0"/>
              <a:buChar char="•"/>
            </a:pPr>
            <a:r>
              <a:rPr lang="en-US" sz="2000">
                <a:solidFill>
                  <a:srgbClr val="202122"/>
                </a:solidFill>
                <a:latin typeface="Times New Roman" panose="02020603050405020304"/>
                <a:ea typeface="Times New Roman" panose="02020603050405020304"/>
                <a:cs typeface="Times New Roman" panose="02020603050405020304"/>
                <a:sym typeface="Times New Roman" panose="02020603050405020304"/>
              </a:rPr>
              <a:t>By incorporating this software in an anesthesia machine the workload of anesthesiologists will be greatly reduced and  The lethal effect of the patient by managing uneven dosage of anesthesia can be avoided.</a:t>
            </a:r>
            <a:endParaRPr sz="2000">
              <a:solidFill>
                <a:srgbClr val="202122"/>
              </a:solidFill>
              <a:latin typeface="Times New Roman" panose="02020603050405020304"/>
              <a:ea typeface="Times New Roman" panose="02020603050405020304"/>
              <a:cs typeface="Times New Roman" panose="02020603050405020304"/>
              <a:sym typeface="Times New Roman" panose="02020603050405020304"/>
            </a:endParaRPr>
          </a:p>
          <a:p>
            <a:pPr marL="361950" indent="-285750">
              <a:lnSpc>
                <a:spcPct val="150000"/>
              </a:lnSpc>
              <a:spcBef>
                <a:spcPts val="0"/>
              </a:spcBef>
              <a:spcAft>
                <a:spcPts val="0"/>
              </a:spcAft>
              <a:buClr>
                <a:srgbClr val="202122"/>
              </a:buClr>
              <a:buSzPts val="2400"/>
              <a:buFont typeface="Arial" panose="020B0604020202020204" pitchFamily="34" charset="0"/>
              <a:buChar char="•"/>
            </a:pPr>
            <a:r>
              <a:rPr lang="en-US" sz="2000">
                <a:solidFill>
                  <a:srgbClr val="202122"/>
                </a:solidFill>
                <a:latin typeface="Times New Roman" panose="02020603050405020304"/>
                <a:ea typeface="Times New Roman" panose="02020603050405020304"/>
                <a:cs typeface="Times New Roman" panose="02020603050405020304"/>
                <a:sym typeface="Times New Roman" panose="02020603050405020304"/>
              </a:rPr>
              <a:t>Thus the proposed work is better in all ways compared with the existing systems.</a:t>
            </a:r>
            <a:endParaRPr sz="2000">
              <a:solidFill>
                <a:srgbClr val="202122"/>
              </a:solidFill>
              <a:latin typeface="Times New Roman" panose="02020603050405020304"/>
              <a:ea typeface="Times New Roman" panose="02020603050405020304"/>
              <a:cs typeface="Times New Roman" panose="02020603050405020304"/>
              <a:sym typeface="Times New Roman" panose="02020603050405020304"/>
            </a:endParaRPr>
          </a:p>
          <a:p>
            <a:pPr indent="457200">
              <a:lnSpc>
                <a:spcPct val="150000"/>
              </a:lnSpc>
              <a:spcBef>
                <a:spcPts val="1500"/>
              </a:spcBef>
              <a:spcAft>
                <a:spcPts val="0"/>
              </a:spcAft>
              <a:buClr>
                <a:schemeClr val="dk1"/>
              </a:buClr>
              <a:buSzPts val="1100"/>
              <a:buFont typeface="Arial" panose="020B0604020202020204"/>
              <a:buNone/>
            </a:pPr>
            <a:r>
              <a:rPr lang="en-US" sz="2000">
                <a:solidFill>
                  <a:srgbClr val="202122"/>
                </a:solidFill>
                <a:latin typeface="Times New Roman" panose="02020603050405020304"/>
                <a:ea typeface="Times New Roman" panose="02020603050405020304"/>
                <a:cs typeface="Times New Roman" panose="02020603050405020304"/>
                <a:sym typeface="Times New Roman" panose="02020603050405020304"/>
              </a:rPr>
              <a:t>.</a:t>
            </a:r>
            <a:endParaRPr lang="en-US" sz="2000"/>
          </a:p>
        </p:txBody>
      </p:sp>
      <p:pic>
        <p:nvPicPr>
          <p:cNvPr id="5" name="Picture 4"/>
          <p:cNvPicPr>
            <a:picLocks noChangeAspect="1"/>
          </p:cNvPicPr>
          <p:nvPr/>
        </p:nvPicPr>
        <p:blipFill>
          <a:blip r:embed="rId1">
            <a:lum contrast="6000"/>
          </a:blip>
          <a:srcRect t="9184"/>
          <a:stretch>
            <a:fillRect/>
          </a:stretch>
        </p:blipFill>
        <p:spPr>
          <a:xfrm>
            <a:off x="3689350" y="26670"/>
            <a:ext cx="1643380" cy="1073785"/>
          </a:xfrm>
          <a:prstGeom prst="rect">
            <a:avLst/>
          </a:prstGeom>
        </p:spPr>
      </p:pic>
      <p:pic>
        <p:nvPicPr>
          <p:cNvPr id="101" name="Content Placeholder 100"/>
          <p:cNvPicPr/>
          <p:nvPr>
            <p:ph sz="quarter" idx="2"/>
          </p:nvPr>
        </p:nvPicPr>
        <p:blipFill>
          <a:blip r:embed="rId2">
            <a:lum contrast="-12000"/>
          </a:blip>
          <a:stretch>
            <a:fillRect/>
          </a:stretch>
        </p:blipFill>
        <p:spPr>
          <a:xfrm>
            <a:off x="8067675" y="0"/>
            <a:ext cx="3679825" cy="2110740"/>
          </a:xfrm>
          <a:prstGeom prst="rect">
            <a:avLst/>
          </a:prstGeom>
          <a:noFill/>
          <a:ln w="9525">
            <a:noFill/>
          </a:ln>
          <a:effectLst>
            <a:softEdge rad="12700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Content Placeholder 1"/>
          <p:cNvSpPr>
            <a:spLocks noGrp="1"/>
          </p:cNvSpPr>
          <p:nvPr>
            <p:ph sz="quarter" idx="1"/>
          </p:nvPr>
        </p:nvSpPr>
        <p:spPr>
          <a:xfrm>
            <a:off x="1838960" y="1967865"/>
            <a:ext cx="5813425" cy="1334135"/>
          </a:xfrm>
        </p:spPr>
        <p:txBody>
          <a:bodyPr>
            <a:normAutofit/>
          </a:bodyPr>
          <a:p>
            <a:pPr marL="0" indent="0">
              <a:buNone/>
            </a:pPr>
            <a:r>
              <a:rPr lang="en-US" sz="5400">
                <a:latin typeface="Times New Roman" panose="02020603050405020304" pitchFamily="18" charset="0"/>
                <a:cs typeface="Times New Roman" panose="02020603050405020304" pitchFamily="18" charset="0"/>
              </a:rPr>
              <a:t>ANY QUARIES?</a:t>
            </a:r>
            <a:endParaRPr lang="en-US" sz="5400">
              <a:latin typeface="Times New Roman" panose="02020603050405020304" pitchFamily="18" charset="0"/>
              <a:cs typeface="Times New Roman" panose="02020603050405020304" pitchFamily="18" charset="0"/>
            </a:endParaRPr>
          </a:p>
        </p:txBody>
      </p:sp>
      <p:pic>
        <p:nvPicPr>
          <p:cNvPr id="8" name="Picture 7" descr="question_mark_serious_thinker_md_nwm_v2"/>
          <p:cNvPicPr>
            <a:picLocks noChangeAspect="1"/>
          </p:cNvPicPr>
          <p:nvPr/>
        </p:nvPicPr>
        <p:blipFill>
          <a:blip r:embed="rId1"/>
          <a:stretch>
            <a:fillRect/>
          </a:stretch>
        </p:blipFill>
        <p:spPr>
          <a:xfrm>
            <a:off x="7185660" y="1146175"/>
            <a:ext cx="2910840" cy="2747645"/>
          </a:xfrm>
          <a:prstGeom prst="rect">
            <a:avLst/>
          </a:prstGeom>
        </p:spPr>
      </p:pic>
      <p:pic>
        <p:nvPicPr>
          <p:cNvPr id="10" name="Content Placeholder 9" descr="carrying_question_pa_300_wht"/>
          <p:cNvPicPr>
            <a:picLocks noChangeAspect="1"/>
          </p:cNvPicPr>
          <p:nvPr>
            <p:ph sz="quarter" idx="2"/>
          </p:nvPr>
        </p:nvPicPr>
        <p:blipFill>
          <a:blip r:embed="rId2">
            <a:lum contrast="6000"/>
          </a:blip>
          <a:stretch>
            <a:fillRect/>
          </a:stretch>
        </p:blipFill>
        <p:spPr>
          <a:xfrm>
            <a:off x="443230" y="2835275"/>
            <a:ext cx="2409825" cy="2857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a:blip r:embed="rId1"/>
          <a:stretch>
            <a:fillRect/>
          </a:stretch>
        </a:blipFill>
        <a:effectLst/>
      </p:bgPr>
    </p:bg>
    <p:spTree>
      <p:nvGrpSpPr>
        <p:cNvPr id="1" name=""/>
        <p:cNvGrpSpPr/>
        <p:nvPr/>
      </p:nvGrpSpPr>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Rectángulo 5"/>
          <p:cNvSpPr/>
          <p:nvPr/>
        </p:nvSpPr>
        <p:spPr>
          <a:xfrm>
            <a:off x="1" y="0"/>
            <a:ext cx="3585028" cy="11666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s-CO" sz="2800" dirty="0" smtClean="0"/>
              <a:t> </a:t>
            </a:r>
            <a:r>
              <a:rPr lang="es-CO" sz="3200" dirty="0" smtClean="0"/>
              <a:t>OBJECTIVE</a:t>
            </a:r>
            <a:endParaRPr lang="es-CO" sz="3200" dirty="0"/>
          </a:p>
        </p:txBody>
      </p:sp>
      <p:sp>
        <p:nvSpPr>
          <p:cNvPr id="12" name="Content Placeholder 11"/>
          <p:cNvSpPr>
            <a:spLocks noGrp="1"/>
          </p:cNvSpPr>
          <p:nvPr>
            <p:ph sz="quarter" idx="1"/>
          </p:nvPr>
        </p:nvSpPr>
        <p:spPr>
          <a:xfrm>
            <a:off x="252730" y="1447800"/>
            <a:ext cx="10809605" cy="4070350"/>
          </a:xfrm>
        </p:spPr>
        <p:txBody>
          <a:bodyPr>
            <a:noAutofit/>
          </a:bodyPr>
          <a:lstStyle/>
          <a:p>
            <a:pPr marL="457200" lvl="0" indent="-394335" algn="just" rtl="0">
              <a:lnSpc>
                <a:spcPct val="115000"/>
              </a:lnSpc>
              <a:spcBef>
                <a:spcPts val="360"/>
              </a:spcBef>
              <a:spcAft>
                <a:spcPts val="0"/>
              </a:spcAft>
              <a:buSzPts val="2610"/>
              <a:buNone/>
            </a:pP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endPar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lvl="0" indent="-394335" algn="just" rtl="0">
              <a:lnSpc>
                <a:spcPct val="115000"/>
              </a:lnSpc>
              <a:spcBef>
                <a:spcPts val="360"/>
              </a:spcBef>
              <a:spcAft>
                <a:spcPts val="0"/>
              </a:spcAft>
              <a:buSzPts val="2610"/>
              <a:buNone/>
            </a:pP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The main objective of our proposed design is to avoid  lethal effect,negative impact &amp; post operative complication of the patient by managing the high or low dose of anesthesia drug during surgery with the help of  My-Open-lab,simultaneously checking the biomedical paramaters  to aviod hypo/hypertension and other medical complications.</a:t>
            </a: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new design uses advanced electronics, software and technology to offer extensive capabilities for ventilation, monitoring and inhaled agent delivery. </a:t>
            </a:r>
            <a:endPar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lvl="0" indent="-228600" algn="l" rtl="0">
              <a:lnSpc>
                <a:spcPct val="115000"/>
              </a:lnSpc>
              <a:spcBef>
                <a:spcPts val="360"/>
              </a:spcBef>
              <a:spcAft>
                <a:spcPts val="0"/>
              </a:spcAft>
              <a:buSzPts val="2610"/>
              <a:buNone/>
            </a:pP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1.My-Open-Lab administering anesthesia during General anesthesia.</a:t>
            </a:r>
            <a:endPar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62865" lvl="0" indent="0" algn="l" rtl="0">
              <a:lnSpc>
                <a:spcPct val="115000"/>
              </a:lnSpc>
              <a:spcBef>
                <a:spcPts val="360"/>
              </a:spcBef>
              <a:spcAft>
                <a:spcPts val="0"/>
              </a:spcAft>
              <a:buSzPts val="2610"/>
              <a:buFont typeface="Wingdings" panose="05000000000000000000" charset="0"/>
              <a:buNone/>
            </a:pP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2.Jet injector administering anesthesia during local anesthesia detecting vein</a:t>
            </a:r>
            <a:endPar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62865" lvl="0" indent="0" algn="l" rtl="0">
              <a:lnSpc>
                <a:spcPct val="115000"/>
              </a:lnSpc>
              <a:spcBef>
                <a:spcPts val="360"/>
              </a:spcBef>
              <a:spcAft>
                <a:spcPts val="0"/>
              </a:spcAft>
              <a:buSzPts val="2610"/>
              <a:buFont typeface="Wingdings" panose="05000000000000000000" charset="0"/>
              <a:buNone/>
            </a:pP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proceed to administering. </a:t>
            </a:r>
            <a:endPar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62865" lvl="0" indent="0" algn="just" rtl="0">
              <a:lnSpc>
                <a:spcPct val="115000"/>
              </a:lnSpc>
              <a:spcBef>
                <a:spcPts val="360"/>
              </a:spcBef>
              <a:spcAft>
                <a:spcPts val="0"/>
              </a:spcAft>
              <a:buSzPts val="2610"/>
              <a:buFont typeface="Wingdings" panose="05000000000000000000" charset="0"/>
              <a:buNone/>
            </a:pP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endPar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lvl="0" indent="-228600" algn="l" rtl="0">
              <a:lnSpc>
                <a:spcPct val="115000"/>
              </a:lnSpc>
              <a:spcBef>
                <a:spcPts val="360"/>
              </a:spcBef>
              <a:spcAft>
                <a:spcPts val="0"/>
              </a:spcAft>
              <a:buSzPts val="2610"/>
              <a:buNone/>
            </a:pPr>
            <a:endParaRPr lang="en-US" sz="2200" dirty="0">
              <a:latin typeface="Times New Roman" panose="02020603050405020304" pitchFamily="18" charset="0"/>
              <a:cs typeface="Times New Roman" panose="02020603050405020304" pitchFamily="18" charset="0"/>
            </a:endParaRPr>
          </a:p>
          <a:p>
            <a:pPr algn="just"/>
            <a:endParaRPr lang="en-US" sz="15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lum contrast="12000"/>
          </a:blip>
          <a:stretch>
            <a:fillRect/>
          </a:stretch>
        </p:blipFill>
        <p:spPr>
          <a:xfrm>
            <a:off x="10140950" y="5219065"/>
            <a:ext cx="1896745" cy="1421130"/>
          </a:xfrm>
          <a:prstGeom prst="rect">
            <a:avLst/>
          </a:prstGeom>
          <a:effectLst>
            <a:softEdge rad="127000"/>
          </a:effectLst>
        </p:spPr>
      </p:pic>
      <p:pic>
        <p:nvPicPr>
          <p:cNvPr id="121" name="Picture 120"/>
          <p:cNvPicPr/>
          <p:nvPr/>
        </p:nvPicPr>
        <p:blipFill>
          <a:blip r:embed="rId2"/>
          <a:stretch>
            <a:fillRect/>
          </a:stretch>
        </p:blipFill>
        <p:spPr>
          <a:xfrm>
            <a:off x="6096000" y="3429000"/>
            <a:ext cx="0" cy="0"/>
          </a:xfrm>
          <a:prstGeom prst="rect">
            <a:avLst/>
          </a:prstGeom>
          <a:noFill/>
          <a:ln w="9525">
            <a:noFill/>
          </a:ln>
        </p:spPr>
      </p:pic>
      <p:pic>
        <p:nvPicPr>
          <p:cNvPr id="122" name="Content Placeholder 121"/>
          <p:cNvPicPr>
            <a:picLocks noChangeAspect="1"/>
          </p:cNvPicPr>
          <p:nvPr>
            <p:ph sz="quarter" idx="2"/>
          </p:nvPr>
        </p:nvPicPr>
        <p:blipFill>
          <a:blip r:embed="rId2">
            <a:lum contrast="12000"/>
          </a:blip>
          <a:srcRect l="8267" t="10133" b="8889"/>
          <a:stretch>
            <a:fillRect/>
          </a:stretch>
        </p:blipFill>
        <p:spPr>
          <a:xfrm>
            <a:off x="3992245" y="21590"/>
            <a:ext cx="1965960" cy="1735455"/>
          </a:xfrm>
          <a:prstGeom prst="rect">
            <a:avLst/>
          </a:prstGeom>
          <a:noFill/>
          <a:ln w="9525">
            <a:noFill/>
          </a:ln>
        </p:spPr>
      </p:pic>
      <p:pic>
        <p:nvPicPr>
          <p:cNvPr id="123" name="Picture 122"/>
          <p:cNvPicPr/>
          <p:nvPr/>
        </p:nvPicPr>
        <p:blipFill>
          <a:blip r:embed="rId3">
            <a:lum contrast="24000"/>
          </a:blip>
          <a:srcRect t="12681" r="17156" b="19022"/>
          <a:stretch>
            <a:fillRect/>
          </a:stretch>
        </p:blipFill>
        <p:spPr>
          <a:xfrm>
            <a:off x="6753225" y="5394325"/>
            <a:ext cx="1775460" cy="1463675"/>
          </a:xfrm>
          <a:prstGeom prst="rect">
            <a:avLst/>
          </a:prstGeom>
          <a:noFill/>
          <a:ln w="9525">
            <a:noFill/>
          </a:ln>
        </p:spPr>
      </p:pic>
      <p:pic>
        <p:nvPicPr>
          <p:cNvPr id="124" name="Picture 123"/>
          <p:cNvPicPr/>
          <p:nvPr/>
        </p:nvPicPr>
        <p:blipFill>
          <a:blip r:embed="rId4">
            <a:lum contrast="30000"/>
          </a:blip>
          <a:stretch>
            <a:fillRect/>
          </a:stretch>
        </p:blipFill>
        <p:spPr>
          <a:xfrm>
            <a:off x="9572308" y="108268"/>
            <a:ext cx="2619375" cy="1743075"/>
          </a:xfrm>
          <a:prstGeom prst="rect">
            <a:avLst/>
          </a:prstGeom>
          <a:noFill/>
          <a:ln w="9525">
            <a:noFill/>
          </a:ln>
        </p:spPr>
      </p:pic>
      <p:pic>
        <p:nvPicPr>
          <p:cNvPr id="130" name="Picture 129"/>
          <p:cNvPicPr/>
          <p:nvPr/>
        </p:nvPicPr>
        <p:blipFill>
          <a:blip r:embed="rId5">
            <a:lum contrast="24000"/>
          </a:blip>
          <a:srcRect t="27870" b="12553"/>
          <a:stretch>
            <a:fillRect/>
          </a:stretch>
        </p:blipFill>
        <p:spPr>
          <a:xfrm>
            <a:off x="0" y="5694680"/>
            <a:ext cx="2343150" cy="1163320"/>
          </a:xfrm>
          <a:prstGeom prst="rect">
            <a:avLst/>
          </a:prstGeom>
          <a:noFill/>
          <a:ln w="9525">
            <a:noFill/>
          </a:ln>
          <a:effectLst>
            <a:softEdge rad="31750"/>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ángulo 5"/>
          <p:cNvSpPr/>
          <p:nvPr/>
        </p:nvSpPr>
        <p:spPr>
          <a:xfrm>
            <a:off x="1" y="0"/>
            <a:ext cx="3585028" cy="11666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ABSTRACT</a:t>
            </a:r>
            <a:endParaRPr lang="es-CO" sz="2800" dirty="0"/>
          </a:p>
        </p:txBody>
      </p:sp>
      <p:sp>
        <p:nvSpPr>
          <p:cNvPr id="12" name="Content Placeholder 11"/>
          <p:cNvSpPr>
            <a:spLocks noGrp="1"/>
          </p:cNvSpPr>
          <p:nvPr>
            <p:ph sz="quarter" idx="10"/>
          </p:nvPr>
        </p:nvSpPr>
        <p:spPr>
          <a:xfrm>
            <a:off x="320040" y="1042670"/>
            <a:ext cx="11690350" cy="5685790"/>
          </a:xfrm>
        </p:spPr>
        <p:txBody>
          <a:bodyPr anchor="t" anchorCtr="0">
            <a:noAutofit/>
          </a:bodyPr>
          <a:lstStyle/>
          <a:p>
            <a:pPr marL="0" indent="0" algn="just">
              <a:buNone/>
            </a:pPr>
            <a:r>
              <a:rPr lang="en-US" sz="2200"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marL="0" indent="0" algn="just">
              <a:buNone/>
            </a:pPr>
            <a:endParaRPr lang="en-US" sz="2200" dirty="0">
              <a:latin typeface="Times New Roman" panose="02020603050405020304" pitchFamily="18" charset="0"/>
              <a:cs typeface="Times New Roman" panose="02020603050405020304" pitchFamily="18" charset="0"/>
            </a:endParaRPr>
          </a:p>
          <a:p>
            <a:pPr marL="0" indent="0" algn="just">
              <a:buNone/>
            </a:pPr>
            <a:r>
              <a:rPr lang="en-US" sz="2200" dirty="0">
                <a:latin typeface="Times New Roman" panose="02020603050405020304" pitchFamily="18" charset="0"/>
                <a:cs typeface="Times New Roman" panose="02020603050405020304" pitchFamily="18" charset="0"/>
              </a:rPr>
              <a:t>Now a days delivering an precise amount of anesthesia to the patient plays a pivotal role in each and every major surgeries.Failing in providing an exact level of dosage to the patient may leads to negative impact and postoperative complications.Administering less dose of the anesthesia to the patient it leads to consciousness and pain sensation during the operation,high dosage of anesthesia leads to the patient become coma, stupor,paralysis, paresthesia ,Migraine.The blood pressure sensor is attached with this device to identify the patient whether they are in hypotension /hypertension to rescue the patient from cardiac hypertrophy  during surgery.To resolve this kind of problems during surgeries a computer -controlled My-Open-lab is designed to deliver an accurate dose of anesthesia at regular intervals of time with constant speed for general anesthesia and local anesthesia..For that reason this project aims to introduce an”AUTOMACY BOYLE’S MACHINE CONTROL</a:t>
            </a:r>
            <a:r>
              <a:rPr lang="en-US" sz="2200" b="1"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.My open lab make use of jet injector to deliver the precise amount of anesthesia to the patient with the help of switch control panel during local anesthesia without needles to providing 100% pain free surgery.</a:t>
            </a:r>
            <a:endParaRPr lang="en-US" sz="2200" dirty="0">
              <a:latin typeface="Times New Roman" panose="02020603050405020304" pitchFamily="18" charset="0"/>
              <a:cs typeface="Times New Roman" panose="02020603050405020304" pitchFamily="18" charset="0"/>
            </a:endParaRPr>
          </a:p>
        </p:txBody>
      </p:sp>
      <p:pic>
        <p:nvPicPr>
          <p:cNvPr id="7" name="Content Placeholder 6"/>
          <p:cNvPicPr>
            <a:picLocks noChangeAspect="1"/>
          </p:cNvPicPr>
          <p:nvPr>
            <p:ph sz="quarter" idx="2"/>
          </p:nvPr>
        </p:nvPicPr>
        <p:blipFill>
          <a:blip r:embed="rId1"/>
          <a:srcRect l="15244" t="43593" r="57165" b="32927"/>
          <a:stretch>
            <a:fillRect/>
          </a:stretch>
        </p:blipFill>
        <p:spPr>
          <a:xfrm>
            <a:off x="3938270" y="274955"/>
            <a:ext cx="2644140" cy="137668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ángulo 5"/>
          <p:cNvSpPr/>
          <p:nvPr/>
        </p:nvSpPr>
        <p:spPr>
          <a:xfrm>
            <a:off x="0" y="0"/>
            <a:ext cx="5222240" cy="775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PROBLEM DESCRIPTION</a:t>
            </a:r>
            <a:endParaRPr lang="es-CO" sz="2800" dirty="0"/>
          </a:p>
        </p:txBody>
      </p:sp>
      <p:sp>
        <p:nvSpPr>
          <p:cNvPr id="12" name="Content Placeholder 11"/>
          <p:cNvSpPr>
            <a:spLocks noGrp="1"/>
          </p:cNvSpPr>
          <p:nvPr>
            <p:ph sz="quarter" idx="1"/>
          </p:nvPr>
        </p:nvSpPr>
        <p:spPr>
          <a:xfrm>
            <a:off x="539115" y="775970"/>
            <a:ext cx="8643620" cy="5445125"/>
          </a:xfrm>
          <a:prstGeom prst="rect">
            <a:avLst/>
          </a:prstGeom>
        </p:spPr>
        <p:txBody>
          <a:bodyPr>
            <a:noAutofit/>
          </a:bodyPr>
          <a:lstStyle/>
          <a:p>
            <a:pPr marL="42545" lvl="0" indent="0" algn="l" rtl="0">
              <a:lnSpc>
                <a:spcPct val="150000"/>
              </a:lnSpc>
              <a:spcBef>
                <a:spcPts val="1160"/>
              </a:spcBef>
              <a:spcAft>
                <a:spcPts val="0"/>
              </a:spcAft>
              <a:buClr>
                <a:srgbClr val="000000"/>
              </a:buClr>
              <a:buSzPct val="160000"/>
              <a:buFont typeface="Arial" panose="020B0604020202020204"/>
              <a:buChar char="•"/>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The Major surgeries could take upto 4 to 5 hours. In this, the complete dosage of  anesthesia couldn’t be  administered in single dosage to  patients.</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2545" lvl="0" indent="0" algn="l" rtl="0">
              <a:lnSpc>
                <a:spcPct val="150000"/>
              </a:lnSpc>
              <a:spcBef>
                <a:spcPts val="1160"/>
              </a:spcBef>
              <a:spcAft>
                <a:spcPts val="0"/>
              </a:spcAft>
              <a:buClr>
                <a:srgbClr val="000000"/>
              </a:buClr>
              <a:buSzPct val="160000"/>
              <a:buFont typeface="Arial" panose="020B0604020202020204"/>
              <a:buChar char="•"/>
            </a:pPr>
            <a:r>
              <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rPr>
              <a:t>Excess dosage may cause critical condition to patient which could lead to permanent unconsciousness.</a:t>
            </a:r>
            <a:endParaRPr lang="en-US" sz="180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2545" lvl="0" indent="0" algn="l" rtl="0">
              <a:lnSpc>
                <a:spcPct val="150000"/>
              </a:lnSpc>
              <a:spcBef>
                <a:spcPts val="1160"/>
              </a:spcBef>
              <a:spcAft>
                <a:spcPts val="0"/>
              </a:spcAft>
              <a:buClr>
                <a:srgbClr val="000000"/>
              </a:buClr>
              <a:buSzPct val="160000"/>
              <a:buFont typeface="Arial" panose="020B0604020202020204"/>
              <a:buChar char="•"/>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Failing in continous monitoring of biomedical paramters  leads to hypo/hypertension,cardiac hypertrophy and medical complications during surgery.</a:t>
            </a:r>
            <a:endPar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2545" lvl="0" indent="0" algn="l" rtl="0">
              <a:lnSpc>
                <a:spcPct val="150000"/>
              </a:lnSpc>
              <a:spcBef>
                <a:spcPts val="1160"/>
              </a:spcBef>
              <a:spcAft>
                <a:spcPts val="0"/>
              </a:spcAft>
              <a:buClr>
                <a:srgbClr val="000000"/>
              </a:buClr>
              <a:buSzPct val="160000"/>
              <a:buFont typeface="Arial" panose="020B0604020202020204"/>
              <a:buChar char="•"/>
            </a:pPr>
            <a:r>
              <a:rPr lang="en-US"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In local anesthesia i</a:t>
            </a:r>
            <a:r>
              <a:rPr sz="1800">
                <a:solidFill>
                  <a:srgbClr val="000000"/>
                </a:solidFill>
                <a:latin typeface="Times New Roman" panose="02020603050405020304"/>
                <a:ea typeface="Times New Roman" panose="02020603050405020304"/>
                <a:cs typeface="Times New Roman" panose="02020603050405020304"/>
                <a:sym typeface="Times New Roman" panose="02020603050405020304"/>
              </a:rPr>
              <a:t>f you proceed to inject without being properly positioned in a vein, you'll be putting your drugs into the tissue surrounding the vein, under the skin, or some other place. It will probably be painful and become swollen, and the effects of your drugs will come on much more slowly.</a:t>
            </a: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285750" lvl="0" indent="0" algn="l" rtl="0">
              <a:lnSpc>
                <a:spcPct val="150000"/>
              </a:lnSpc>
              <a:spcBef>
                <a:spcPts val="1160"/>
              </a:spcBef>
              <a:spcAft>
                <a:spcPts val="0"/>
              </a:spcAft>
              <a:buSzPct val="93000"/>
              <a:buNone/>
            </a:pPr>
            <a:endParaRPr sz="18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285750" lvl="0" indent="-27940" algn="l" rtl="0">
              <a:lnSpc>
                <a:spcPct val="115000"/>
              </a:lnSpc>
              <a:spcBef>
                <a:spcPts val="1160"/>
              </a:spcBef>
              <a:spcAft>
                <a:spcPts val="0"/>
              </a:spcAft>
              <a:buSzPct val="145000"/>
              <a:buFont typeface="Noto Sans Symbols"/>
              <a:buNone/>
            </a:pPr>
            <a:endParaRPr sz="1800">
              <a:latin typeface="Times New Roman" panose="02020603050405020304"/>
              <a:ea typeface="Times New Roman" panose="02020603050405020304"/>
              <a:cs typeface="Times New Roman" panose="02020603050405020304"/>
              <a:sym typeface="Times New Roman" panose="02020603050405020304"/>
            </a:endParaRPr>
          </a:p>
          <a:p>
            <a:pPr marL="0" indent="0" algn="just">
              <a:buNone/>
            </a:pPr>
            <a:endParaRPr lang="en-US" sz="1800"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100" name="Picture 99"/>
          <p:cNvPicPr/>
          <p:nvPr/>
        </p:nvPicPr>
        <p:blipFill>
          <a:blip r:embed="rId1">
            <a:lum contrast="18000"/>
          </a:blip>
          <a:stretch>
            <a:fillRect/>
          </a:stretch>
        </p:blipFill>
        <p:spPr>
          <a:xfrm>
            <a:off x="9341803" y="308610"/>
            <a:ext cx="2638425" cy="1733550"/>
          </a:xfrm>
          <a:prstGeom prst="rect">
            <a:avLst/>
          </a:prstGeom>
          <a:noFill/>
          <a:ln w="9525">
            <a:noFill/>
          </a:ln>
          <a:effectLst>
            <a:softEdge rad="63500"/>
          </a:effectLst>
        </p:spPr>
      </p:pic>
      <p:pic>
        <p:nvPicPr>
          <p:cNvPr id="3" name="Picture 2"/>
          <p:cNvPicPr>
            <a:picLocks noChangeAspect="1"/>
          </p:cNvPicPr>
          <p:nvPr/>
        </p:nvPicPr>
        <p:blipFill>
          <a:blip r:embed="rId2">
            <a:lum contrast="12000"/>
          </a:blip>
          <a:stretch>
            <a:fillRect/>
          </a:stretch>
        </p:blipFill>
        <p:spPr>
          <a:xfrm>
            <a:off x="9981565" y="4570730"/>
            <a:ext cx="2085975" cy="1905635"/>
          </a:xfrm>
          <a:prstGeom prst="rect">
            <a:avLst/>
          </a:prstGeom>
        </p:spPr>
      </p:pic>
      <p:pic>
        <p:nvPicPr>
          <p:cNvPr id="112" name="Picture 111"/>
          <p:cNvPicPr/>
          <p:nvPr/>
        </p:nvPicPr>
        <p:blipFill>
          <a:blip r:embed="rId3">
            <a:lum contrast="18000"/>
          </a:blip>
          <a:srcRect l="19413" t="8368" r="21395" b="22120"/>
          <a:stretch>
            <a:fillRect/>
          </a:stretch>
        </p:blipFill>
        <p:spPr>
          <a:xfrm>
            <a:off x="9571990" y="2091690"/>
            <a:ext cx="2408555" cy="2377440"/>
          </a:xfrm>
          <a:prstGeom prst="rect">
            <a:avLst/>
          </a:prstGeom>
          <a:noFill/>
          <a:ln w="9525">
            <a:noFill/>
          </a:ln>
          <a:effectLst>
            <a:softEdge rad="127000"/>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5" name="Rectángulo 5"/>
          <p:cNvSpPr/>
          <p:nvPr/>
        </p:nvSpPr>
        <p:spPr>
          <a:xfrm>
            <a:off x="0" y="0"/>
            <a:ext cx="4768850" cy="92900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LITERATURE SURVEY</a:t>
            </a:r>
            <a:endParaRPr lang="es-CO" sz="3200" dirty="0">
              <a:solidFill>
                <a:schemeClr val="bg1"/>
              </a:solidFill>
              <a:latin typeface="Times New Roman" panose="02020603050405020304" pitchFamily="18" charset="0"/>
              <a:cs typeface="Times New Roman" panose="02020603050405020304" pitchFamily="18" charset="0"/>
            </a:endParaRPr>
          </a:p>
        </p:txBody>
      </p:sp>
      <p:graphicFrame>
        <p:nvGraphicFramePr>
          <p:cNvPr id="2" name="Content Placeholder 1"/>
          <p:cNvGraphicFramePr/>
          <p:nvPr>
            <p:ph sz="quarter" idx="4294967295"/>
          </p:nvPr>
        </p:nvGraphicFramePr>
        <p:xfrm>
          <a:off x="349885" y="974090"/>
          <a:ext cx="11588115" cy="5774055"/>
        </p:xfrm>
        <a:graphic>
          <a:graphicData uri="http://schemas.openxmlformats.org/drawingml/2006/table">
            <a:tbl>
              <a:tblPr firstRow="1" bandRow="1">
                <a:tableStyleId>{5C22544A-7EE6-4342-B048-85BDC9FD1C3A}</a:tableStyleId>
              </a:tblPr>
              <a:tblGrid>
                <a:gridCol w="682625"/>
                <a:gridCol w="2239010"/>
                <a:gridCol w="2680970"/>
                <a:gridCol w="1245235"/>
                <a:gridCol w="2424430"/>
                <a:gridCol w="2315845"/>
              </a:tblGrid>
              <a:tr h="916305">
                <a:tc>
                  <a:txBody>
                    <a:bodyPr/>
                    <a:p>
                      <a:pPr>
                        <a:buNone/>
                      </a:pPr>
                      <a:endParaRPr lang="en-US"/>
                    </a:p>
                    <a:p>
                      <a:pPr>
                        <a:buNone/>
                      </a:pPr>
                      <a:r>
                        <a:rPr lang="en-US"/>
                        <a:t>S.NO</a:t>
                      </a:r>
                      <a:endParaRPr lang="en-US"/>
                    </a:p>
                  </a:txBody>
                  <a:tcPr/>
                </a:tc>
                <a:tc>
                  <a:txBody>
                    <a:bodyPr/>
                    <a:p>
                      <a:pPr>
                        <a:buNone/>
                      </a:pPr>
                      <a:endParaRPr lang="en-US"/>
                    </a:p>
                    <a:p>
                      <a:pPr>
                        <a:buNone/>
                      </a:pPr>
                      <a:r>
                        <a:rPr lang="en-US"/>
                        <a:t>            TITLE</a:t>
                      </a:r>
                      <a:endParaRPr lang="en-US"/>
                    </a:p>
                    <a:p>
                      <a:pPr>
                        <a:buNone/>
                      </a:pPr>
                      <a:r>
                        <a:rPr lang="en-US"/>
                        <a:t>             </a:t>
                      </a:r>
                      <a:endParaRPr lang="en-US"/>
                    </a:p>
                  </a:txBody>
                  <a:tcPr/>
                </a:tc>
                <a:tc>
                  <a:txBody>
                    <a:bodyPr/>
                    <a:p>
                      <a:pPr>
                        <a:buNone/>
                      </a:pPr>
                      <a:endParaRPr lang="en-US"/>
                    </a:p>
                    <a:p>
                      <a:pPr>
                        <a:buNone/>
                      </a:pPr>
                      <a:r>
                        <a:rPr lang="en-US"/>
                        <a:t>       AUTHOR</a:t>
                      </a:r>
                      <a:endParaRPr lang="en-US"/>
                    </a:p>
                  </a:txBody>
                  <a:tcPr/>
                </a:tc>
                <a:tc>
                  <a:txBody>
                    <a:bodyPr/>
                    <a:p>
                      <a:pPr>
                        <a:buNone/>
                      </a:pPr>
                      <a:endParaRPr lang="en-US"/>
                    </a:p>
                    <a:p>
                      <a:pPr>
                        <a:buNone/>
                      </a:pPr>
                      <a:r>
                        <a:rPr lang="en-US"/>
                        <a:t>     YEAR </a:t>
                      </a:r>
                      <a:endParaRPr lang="en-US"/>
                    </a:p>
                  </a:txBody>
                  <a:tcPr/>
                </a:tc>
                <a:tc>
                  <a:txBody>
                    <a:bodyPr/>
                    <a:p>
                      <a:pPr>
                        <a:buNone/>
                      </a:pPr>
                      <a:endParaRPr lang="en-US"/>
                    </a:p>
                    <a:p>
                      <a:pPr>
                        <a:buNone/>
                      </a:pPr>
                      <a:r>
                        <a:rPr lang="en-US"/>
                        <a:t>    JOURNAL</a:t>
                      </a:r>
                      <a:endParaRPr lang="en-US"/>
                    </a:p>
                  </a:txBody>
                  <a:tcPr/>
                </a:tc>
                <a:tc>
                  <a:txBody>
                    <a:bodyPr/>
                    <a:p>
                      <a:pPr>
                        <a:buNone/>
                      </a:pPr>
                      <a:endParaRPr lang="en-US"/>
                    </a:p>
                    <a:p>
                      <a:pPr>
                        <a:buNone/>
                      </a:pPr>
                      <a:r>
                        <a:rPr lang="en-US"/>
                        <a:t>   WORK DONE</a:t>
                      </a:r>
                      <a:endParaRPr lang="en-US"/>
                    </a:p>
                  </a:txBody>
                  <a:tcPr/>
                </a:tc>
              </a:tr>
              <a:tr h="916940">
                <a:tc>
                  <a:txBody>
                    <a:bodyPr/>
                    <a:p>
                      <a:pPr>
                        <a:buNone/>
                      </a:pPr>
                      <a:endParaRPr lang="en-US"/>
                    </a:p>
                    <a:p>
                      <a:pPr>
                        <a:buNone/>
                      </a:pPr>
                      <a:r>
                        <a:rPr lang="en-US"/>
                        <a:t> 1.</a:t>
                      </a:r>
                      <a:endParaRPr lang="en-US"/>
                    </a:p>
                  </a:txBody>
                  <a:tcPr/>
                </a:tc>
                <a:tc>
                  <a:txBody>
                    <a:bodyPr/>
                    <a:p>
                      <a:pPr>
                        <a:buNone/>
                      </a:pPr>
                      <a:r>
                        <a:rPr lang="en-US"/>
                        <a:t>Advances in medicine engineering crossover in automated anesthesia.</a:t>
                      </a:r>
                      <a:endParaRPr lang="en-US"/>
                    </a:p>
                  </a:txBody>
                  <a:tcPr/>
                </a:tc>
                <a:tc>
                  <a:txBody>
                    <a:bodyPr/>
                    <a:p>
                      <a:pPr>
                        <a:buNone/>
                      </a:pPr>
                      <a:r>
                        <a:rPr lang="en-US"/>
                        <a:t>Tianyi xu,Ming xia,Hing jiang</a:t>
                      </a:r>
                      <a:endParaRPr lang="en-US"/>
                    </a:p>
                  </a:txBody>
                  <a:tcPr/>
                </a:tc>
                <a:tc>
                  <a:txBody>
                    <a:bodyPr/>
                    <a:p>
                      <a:pPr>
                        <a:buNone/>
                      </a:pPr>
                      <a:r>
                        <a:rPr lang="en-US"/>
                        <a:t>       2021</a:t>
                      </a:r>
                      <a:endParaRPr lang="en-US"/>
                    </a:p>
                    <a:p>
                      <a:pPr>
                        <a:buNone/>
                      </a:pPr>
                      <a:r>
                        <a:rPr lang="en-US"/>
                        <a:t>  </a:t>
                      </a:r>
                      <a:endParaRPr lang="en-US"/>
                    </a:p>
                  </a:txBody>
                  <a:tcPr/>
                </a:tc>
                <a:tc>
                  <a:txBody>
                    <a:bodyPr/>
                    <a:p>
                      <a:pPr>
                        <a:buNone/>
                      </a:pPr>
                      <a:r>
                        <a:rPr lang="en-US"/>
                        <a:t>Journal of shanghai jiatong university(science)</a:t>
                      </a:r>
                      <a:endParaRPr lang="en-US"/>
                    </a:p>
                  </a:txBody>
                  <a:tcPr/>
                </a:tc>
                <a:tc>
                  <a:txBody>
                    <a:bodyPr/>
                    <a:p>
                      <a:pPr>
                        <a:buNone/>
                      </a:pPr>
                      <a:r>
                        <a:rPr lang="en-US"/>
                        <a:t>Development of robots in anesthesia,monitoring alarm technology.</a:t>
                      </a:r>
                      <a:endParaRPr lang="en-US"/>
                    </a:p>
                  </a:txBody>
                  <a:tcPr/>
                </a:tc>
              </a:tr>
              <a:tr h="1191260">
                <a:tc>
                  <a:txBody>
                    <a:bodyPr/>
                    <a:p>
                      <a:pPr>
                        <a:buNone/>
                      </a:pPr>
                      <a:endParaRPr lang="en-US"/>
                    </a:p>
                    <a:p>
                      <a:pPr>
                        <a:buNone/>
                      </a:pPr>
                      <a:r>
                        <a:rPr lang="en-US"/>
                        <a:t> 2.</a:t>
                      </a:r>
                      <a:endParaRPr lang="en-US"/>
                    </a:p>
                  </a:txBody>
                  <a:tcPr/>
                </a:tc>
                <a:tc>
                  <a:txBody>
                    <a:bodyPr/>
                    <a:p>
                      <a:pPr>
                        <a:buNone/>
                      </a:pPr>
                      <a:r>
                        <a:rPr lang="en-US"/>
                        <a:t>Artifical intelligence and anesthesia.</a:t>
                      </a:r>
                      <a:endParaRPr lang="en-US"/>
                    </a:p>
                  </a:txBody>
                  <a:tcPr/>
                </a:tc>
                <a:tc>
                  <a:txBody>
                    <a:bodyPr/>
                    <a:p>
                      <a:pPr>
                        <a:buNone/>
                      </a:pPr>
                      <a:r>
                        <a:rPr lang="en-US"/>
                        <a:t>Madhavi singh,Gita nath</a:t>
                      </a:r>
                      <a:endParaRPr lang="en-US"/>
                    </a:p>
                  </a:txBody>
                  <a:tcPr/>
                </a:tc>
                <a:tc>
                  <a:txBody>
                    <a:bodyPr/>
                    <a:p>
                      <a:pPr>
                        <a:buNone/>
                      </a:pPr>
                      <a:r>
                        <a:rPr lang="en-US"/>
                        <a:t>       2021</a:t>
                      </a:r>
                      <a:endParaRPr lang="en-US"/>
                    </a:p>
                  </a:txBody>
                  <a:tcPr/>
                </a:tc>
                <a:tc>
                  <a:txBody>
                    <a:bodyPr/>
                    <a:p>
                      <a:pPr>
                        <a:buNone/>
                      </a:pPr>
                      <a:r>
                        <a:rPr lang="en-US"/>
                        <a:t>Saudi  journal of anesthesia</a:t>
                      </a:r>
                      <a:endParaRPr lang="en-US"/>
                    </a:p>
                  </a:txBody>
                  <a:tcPr/>
                </a:tc>
                <a:tc>
                  <a:txBody>
                    <a:bodyPr/>
                    <a:p>
                      <a:pPr>
                        <a:buNone/>
                      </a:pPr>
                      <a:r>
                        <a:rPr lang="en-US"/>
                        <a:t>It high lighting the artificial intelligence and machine learning in anesthesia system.</a:t>
                      </a:r>
                      <a:endParaRPr lang="en-US"/>
                    </a:p>
                  </a:txBody>
                  <a:tcPr/>
                </a:tc>
              </a:tr>
              <a:tr h="916305">
                <a:tc>
                  <a:txBody>
                    <a:bodyPr/>
                    <a:p>
                      <a:pPr>
                        <a:buNone/>
                      </a:pPr>
                      <a:endParaRPr lang="en-US"/>
                    </a:p>
                    <a:p>
                      <a:pPr>
                        <a:buNone/>
                      </a:pPr>
                      <a:r>
                        <a:rPr lang="en-US"/>
                        <a:t> 3.</a:t>
                      </a:r>
                      <a:endParaRPr lang="en-US"/>
                    </a:p>
                  </a:txBody>
                  <a:tcPr/>
                </a:tc>
                <a:tc>
                  <a:txBody>
                    <a:bodyPr/>
                    <a:p>
                      <a:pPr>
                        <a:buNone/>
                      </a:pPr>
                      <a:r>
                        <a:rPr lang="en-US"/>
                        <a:t>Automated anesthesia balancer device using advanced technology</a:t>
                      </a:r>
                      <a:endParaRPr lang="en-US"/>
                    </a:p>
                  </a:txBody>
                  <a:tcPr/>
                </a:tc>
                <a:tc>
                  <a:txBody>
                    <a:bodyPr/>
                    <a:p>
                      <a:pPr>
                        <a:buNone/>
                      </a:pPr>
                      <a:r>
                        <a:rPr lang="en-US"/>
                        <a:t>Ananya H P,Arpitha R,Brunda H M,Naveenkumar N,Dhanalakshmi R.</a:t>
                      </a:r>
                      <a:endParaRPr lang="en-US"/>
                    </a:p>
                  </a:txBody>
                  <a:tcPr/>
                </a:tc>
                <a:tc>
                  <a:txBody>
                    <a:bodyPr/>
                    <a:p>
                      <a:pPr>
                        <a:buNone/>
                      </a:pPr>
                      <a:r>
                        <a:rPr lang="en-US"/>
                        <a:t>      2021</a:t>
                      </a:r>
                      <a:endParaRPr lang="en-US"/>
                    </a:p>
                  </a:txBody>
                  <a:tcPr/>
                </a:tc>
                <a:tc>
                  <a:txBody>
                    <a:bodyPr/>
                    <a:p>
                      <a:pPr>
                        <a:buNone/>
                      </a:pPr>
                      <a:r>
                        <a:rPr lang="en-US"/>
                        <a:t>            ISSN</a:t>
                      </a:r>
                      <a:endParaRPr lang="en-US"/>
                    </a:p>
                  </a:txBody>
                  <a:tcPr/>
                </a:tc>
                <a:tc>
                  <a:txBody>
                    <a:bodyPr/>
                    <a:p>
                      <a:pPr>
                        <a:buNone/>
                      </a:pPr>
                      <a:r>
                        <a:rPr lang="en-US"/>
                        <a:t>Programmed anesthesia regularization.</a:t>
                      </a:r>
                      <a:endParaRPr lang="en-US"/>
                    </a:p>
                  </a:txBody>
                  <a:tcPr/>
                </a:tc>
              </a:tr>
              <a:tr h="916940">
                <a:tc>
                  <a:txBody>
                    <a:bodyPr/>
                    <a:p>
                      <a:pPr>
                        <a:buNone/>
                      </a:pPr>
                      <a:endParaRPr lang="en-US"/>
                    </a:p>
                    <a:p>
                      <a:pPr>
                        <a:buNone/>
                      </a:pPr>
                      <a:r>
                        <a:rPr lang="en-US"/>
                        <a:t> 4.</a:t>
                      </a:r>
                      <a:endParaRPr lang="en-US"/>
                    </a:p>
                  </a:txBody>
                  <a:tcPr/>
                </a:tc>
                <a:tc>
                  <a:txBody>
                    <a:bodyPr/>
                    <a:p>
                      <a:pPr>
                        <a:buNone/>
                      </a:pPr>
                      <a:r>
                        <a:rPr lang="en-US"/>
                        <a:t>Automatic anesthesia control system </a:t>
                      </a:r>
                      <a:endParaRPr lang="en-US"/>
                    </a:p>
                  </a:txBody>
                  <a:tcPr/>
                </a:tc>
                <a:tc>
                  <a:txBody>
                    <a:bodyPr/>
                    <a:p>
                      <a:pPr>
                        <a:buNone/>
                      </a:pPr>
                      <a:r>
                        <a:rPr lang="en-US"/>
                        <a:t>chandana R,Kaveen V,Gajalakhmi M,Dr,Joshi manisha S</a:t>
                      </a:r>
                      <a:endParaRPr lang="en-US"/>
                    </a:p>
                  </a:txBody>
                  <a:tcPr/>
                </a:tc>
                <a:tc>
                  <a:txBody>
                    <a:bodyPr/>
                    <a:p>
                      <a:pPr>
                        <a:buNone/>
                      </a:pPr>
                      <a:r>
                        <a:rPr lang="en-US"/>
                        <a:t>     </a:t>
                      </a:r>
                      <a:endParaRPr lang="en-US"/>
                    </a:p>
                    <a:p>
                      <a:pPr>
                        <a:buNone/>
                      </a:pPr>
                      <a:r>
                        <a:rPr lang="en-US"/>
                        <a:t>      2021</a:t>
                      </a:r>
                      <a:endParaRPr lang="en-US"/>
                    </a:p>
                    <a:p>
                      <a:pPr>
                        <a:buNone/>
                      </a:pPr>
                      <a:r>
                        <a:rPr lang="en-US"/>
                        <a:t>     </a:t>
                      </a:r>
                      <a:endParaRPr lang="en-US"/>
                    </a:p>
                  </a:txBody>
                  <a:tcPr/>
                </a:tc>
                <a:tc>
                  <a:txBody>
                    <a:bodyPr/>
                    <a:p>
                      <a:pPr>
                        <a:buNone/>
                      </a:pPr>
                      <a:endParaRPr lang="en-US"/>
                    </a:p>
                    <a:p>
                      <a:pPr>
                        <a:buNone/>
                      </a:pPr>
                      <a:r>
                        <a:rPr lang="en-US"/>
                        <a:t>          INJEAST</a:t>
                      </a:r>
                      <a:endParaRPr lang="en-US"/>
                    </a:p>
                  </a:txBody>
                  <a:tcPr/>
                </a:tc>
                <a:tc>
                  <a:txBody>
                    <a:bodyPr/>
                    <a:p>
                      <a:pPr>
                        <a:buNone/>
                      </a:pPr>
                      <a:r>
                        <a:rPr lang="en-US"/>
                        <a:t>Measurement of heart rate &amp; body temperature</a:t>
                      </a:r>
                      <a:endParaRPr lang="en-US"/>
                    </a:p>
                  </a:txBody>
                  <a:tcPr/>
                </a:tc>
              </a:tr>
              <a:tr h="916305">
                <a:tc>
                  <a:txBody>
                    <a:bodyPr/>
                    <a:p>
                      <a:pPr>
                        <a:buNone/>
                      </a:pPr>
                      <a:endParaRPr lang="en-US"/>
                    </a:p>
                    <a:p>
                      <a:pPr>
                        <a:buNone/>
                      </a:pPr>
                      <a:r>
                        <a:rPr lang="en-US"/>
                        <a:t> 5.</a:t>
                      </a:r>
                      <a:endParaRPr lang="en-US"/>
                    </a:p>
                  </a:txBody>
                  <a:tcPr/>
                </a:tc>
                <a:tc>
                  <a:txBody>
                    <a:bodyPr/>
                    <a:p>
                      <a:pPr>
                        <a:buNone/>
                      </a:pPr>
                      <a:r>
                        <a:rPr lang="en-US"/>
                        <a:t>Automatic anesthesia control system</a:t>
                      </a:r>
                      <a:endParaRPr lang="en-US"/>
                    </a:p>
                  </a:txBody>
                  <a:tcPr/>
                </a:tc>
                <a:tc>
                  <a:txBody>
                    <a:bodyPr/>
                    <a:p>
                      <a:pPr>
                        <a:buNone/>
                      </a:pPr>
                      <a:r>
                        <a:rPr lang="en-US"/>
                        <a:t>ShelishiyahRaymond,SusmithaEdagottu,Lasngewhun Mawblei, Minhajul Ahmed</a:t>
                      </a:r>
                      <a:endParaRPr lang="en-US"/>
                    </a:p>
                  </a:txBody>
                  <a:tcPr/>
                </a:tc>
                <a:tc>
                  <a:txBody>
                    <a:bodyPr/>
                    <a:p>
                      <a:pPr>
                        <a:buNone/>
                      </a:pPr>
                      <a:r>
                        <a:rPr lang="en-US"/>
                        <a:t>      2021</a:t>
                      </a:r>
                      <a:endParaRPr lang="en-US"/>
                    </a:p>
                  </a:txBody>
                  <a:tcPr/>
                </a:tc>
                <a:tc>
                  <a:txBody>
                    <a:bodyPr/>
                    <a:p>
                      <a:pPr>
                        <a:buNone/>
                      </a:pPr>
                      <a:r>
                        <a:rPr lang="en-US"/>
                        <a:t>       </a:t>
                      </a:r>
                      <a:endParaRPr lang="en-US"/>
                    </a:p>
                    <a:p>
                      <a:pPr>
                        <a:buNone/>
                      </a:pPr>
                      <a:r>
                        <a:rPr lang="en-US"/>
                        <a:t>             ICBSII</a:t>
                      </a:r>
                      <a:endParaRPr lang="en-US"/>
                    </a:p>
                  </a:txBody>
                  <a:tcPr/>
                </a:tc>
                <a:tc>
                  <a:txBody>
                    <a:bodyPr/>
                    <a:p>
                      <a:pPr>
                        <a:buNone/>
                      </a:pPr>
                      <a:r>
                        <a:rPr lang="en-US"/>
                        <a:t>Using Bio-signals,image and Instrumentation</a:t>
                      </a:r>
                      <a:endParaRPr lang="en-US"/>
                    </a:p>
                  </a:txBody>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5" name="Rectángulo 5"/>
          <p:cNvSpPr/>
          <p:nvPr/>
        </p:nvSpPr>
        <p:spPr>
          <a:xfrm>
            <a:off x="0" y="0"/>
            <a:ext cx="4847771" cy="11666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dirty="0" smtClean="0"/>
              <a:t>PROPOSED WORK</a:t>
            </a:r>
            <a:endParaRPr lang="es-CO" sz="2800" dirty="0"/>
          </a:p>
        </p:txBody>
      </p:sp>
      <p:sp>
        <p:nvSpPr>
          <p:cNvPr id="12" name="Content Placeholder 11"/>
          <p:cNvSpPr>
            <a:spLocks noGrp="1"/>
          </p:cNvSpPr>
          <p:nvPr>
            <p:ph sz="quarter" idx="1"/>
          </p:nvPr>
        </p:nvSpPr>
        <p:spPr>
          <a:xfrm>
            <a:off x="396875" y="1268095"/>
            <a:ext cx="10963275" cy="5304790"/>
          </a:xfrm>
          <a:prstGeom prst="rect">
            <a:avLst/>
          </a:prstGeom>
        </p:spPr>
        <p:txBody>
          <a:bodyPr>
            <a:normAutofit lnSpcReduction="10000"/>
          </a:bodyPr>
          <a:lstStyle/>
          <a:p>
            <a:pPr marL="457200" lvl="0" indent="-381000" algn="just" rtl="0">
              <a:lnSpc>
                <a:spcPct val="150000"/>
              </a:lnSpc>
              <a:spcBef>
                <a:spcPts val="1080"/>
              </a:spcBef>
              <a:spcAft>
                <a:spcPts val="0"/>
              </a:spcAft>
              <a:buClr>
                <a:srgbClr val="000000"/>
              </a:buClr>
              <a:buSzPts val="2400"/>
              <a:buNone/>
            </a:pPr>
            <a:r>
              <a:rPr lang="en-US" sz="220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This project consisting of mainly five sections;</a:t>
            </a:r>
            <a:endParaRPr lang="en-US" sz="220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lvl="0" indent="-381000" algn="just" rtl="0">
              <a:lnSpc>
                <a:spcPct val="150000"/>
              </a:lnSpc>
              <a:spcBef>
                <a:spcPts val="1080"/>
              </a:spcBef>
              <a:spcAft>
                <a:spcPts val="0"/>
              </a:spcAft>
              <a:buClr>
                <a:srgbClr val="000000"/>
              </a:buClr>
              <a:buSzPts val="2400"/>
              <a:buNone/>
            </a:pPr>
            <a:r>
              <a:rPr lang="en-US" sz="2200" b="1">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General anesthesia:</a:t>
            </a:r>
            <a:endParaRPr sz="220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914400" lvl="0" indent="0" algn="just" rtl="0">
              <a:lnSpc>
                <a:spcPct val="150000"/>
              </a:lnSpc>
              <a:spcBef>
                <a:spcPts val="1080"/>
              </a:spcBef>
              <a:spcAft>
                <a:spcPts val="0"/>
              </a:spcAft>
              <a:buSzPts val="2610"/>
              <a:buNone/>
            </a:pP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1.  checking biomedical parameters of the patient.</a:t>
            </a:r>
            <a:endPar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914400" lvl="0" indent="0" algn="just" rtl="0">
              <a:lnSpc>
                <a:spcPct val="150000"/>
              </a:lnSpc>
              <a:spcBef>
                <a:spcPts val="1080"/>
              </a:spcBef>
              <a:spcAft>
                <a:spcPts val="0"/>
              </a:spcAft>
              <a:buSzPts val="2610"/>
              <a:buNone/>
            </a:pP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2. Patient input and MAC value by using python.</a:t>
            </a:r>
            <a:endPar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914400" lvl="0" indent="0" algn="just" rtl="0">
              <a:lnSpc>
                <a:spcPct val="150000"/>
              </a:lnSpc>
              <a:spcBef>
                <a:spcPts val="1080"/>
              </a:spcBef>
              <a:spcAft>
                <a:spcPts val="0"/>
              </a:spcAft>
              <a:buSzPts val="2610"/>
              <a:buNone/>
            </a:pPr>
            <a:r>
              <a:rPr lang="en-US" sz="220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3. Automated drug delivering system &amp;</a:t>
            </a:r>
            <a:r>
              <a:rPr lang="en-US" sz="2200" dirty="0">
                <a:latin typeface="Times New Roman" panose="02020603050405020304" pitchFamily="18" charset="0"/>
                <a:cs typeface="Times New Roman" panose="02020603050405020304" pitchFamily="18" charset="0"/>
              </a:rPr>
              <a:t>jet-injector                                                                            by  using my-open lab.</a:t>
            </a:r>
            <a:endParaRPr lang="en-US" sz="2200" dirty="0">
              <a:latin typeface="Times New Roman" panose="02020603050405020304" pitchFamily="18" charset="0"/>
              <a:cs typeface="Times New Roman" panose="02020603050405020304" pitchFamily="18" charset="0"/>
            </a:endParaRPr>
          </a:p>
          <a:p>
            <a:pPr marL="0" lvl="0" indent="0" algn="just" rtl="0">
              <a:lnSpc>
                <a:spcPct val="150000"/>
              </a:lnSpc>
              <a:spcBef>
                <a:spcPts val="1080"/>
              </a:spcBef>
              <a:spcAft>
                <a:spcPts val="0"/>
              </a:spcAft>
              <a:buSzPts val="2610"/>
              <a:buNone/>
            </a:pPr>
            <a:r>
              <a:rPr lang="en-US" sz="2200" dirty="0">
                <a:latin typeface="Times New Roman" panose="02020603050405020304" pitchFamily="18" charset="0"/>
                <a:cs typeface="Times New Roman" panose="02020603050405020304" pitchFamily="18" charset="0"/>
              </a:rPr>
              <a:t>             4.Sending notification to the doctor while the patient in abnormal condition.</a:t>
            </a:r>
            <a:endParaRPr lang="en-US" sz="2200" dirty="0">
              <a:latin typeface="Times New Roman" panose="02020603050405020304" pitchFamily="18" charset="0"/>
              <a:cs typeface="Times New Roman" panose="02020603050405020304" pitchFamily="18" charset="0"/>
            </a:endParaRPr>
          </a:p>
          <a:p>
            <a:pPr marL="0" lvl="0" indent="0" algn="just" rtl="0">
              <a:lnSpc>
                <a:spcPct val="150000"/>
              </a:lnSpc>
              <a:spcBef>
                <a:spcPts val="1080"/>
              </a:spcBef>
              <a:spcAft>
                <a:spcPts val="0"/>
              </a:spcAft>
              <a:buSzPts val="2610"/>
              <a:buNone/>
            </a:pPr>
            <a:r>
              <a:rPr lang="en-US" sz="2200" b="1" dirty="0">
                <a:latin typeface="Times New Roman" panose="02020603050405020304" pitchFamily="18" charset="0"/>
                <a:cs typeface="Times New Roman" panose="02020603050405020304" pitchFamily="18" charset="0"/>
              </a:rPr>
              <a:t>Local anesthesia:</a:t>
            </a:r>
            <a:endParaRPr lang="en-US" sz="2200" b="1" dirty="0">
              <a:latin typeface="Times New Roman" panose="02020603050405020304" pitchFamily="18" charset="0"/>
              <a:cs typeface="Times New Roman" panose="02020603050405020304" pitchFamily="18" charset="0"/>
            </a:endParaRPr>
          </a:p>
          <a:p>
            <a:pPr marL="0" lvl="0" indent="0" algn="just" rtl="0">
              <a:lnSpc>
                <a:spcPct val="150000"/>
              </a:lnSpc>
              <a:spcBef>
                <a:spcPts val="1080"/>
              </a:spcBef>
              <a:spcAft>
                <a:spcPts val="0"/>
              </a:spcAft>
              <a:buSzPts val="2610"/>
              <a:buNone/>
            </a:pPr>
            <a:r>
              <a:rPr lang="en-US" sz="2200" dirty="0">
                <a:latin typeface="Times New Roman" panose="02020603050405020304" pitchFamily="18" charset="0"/>
                <a:cs typeface="Times New Roman" panose="02020603050405020304" pitchFamily="18" charset="0"/>
              </a:rPr>
              <a:t>           5.Nerve stimulation and administering anesthesia by using Jet-Injector</a:t>
            </a:r>
            <a:endParaRPr lang="en-US" sz="2200" dirty="0">
              <a:latin typeface="Times New Roman" panose="02020603050405020304" pitchFamily="18" charset="0"/>
              <a:cs typeface="Times New Roman" panose="02020603050405020304" pitchFamily="18" charset="0"/>
            </a:endParaRPr>
          </a:p>
          <a:p>
            <a:pPr marL="0" lvl="0" indent="0" algn="just" rtl="0">
              <a:lnSpc>
                <a:spcPct val="150000"/>
              </a:lnSpc>
              <a:spcBef>
                <a:spcPts val="1080"/>
              </a:spcBef>
              <a:spcAft>
                <a:spcPts val="0"/>
              </a:spcAft>
              <a:buSzPts val="2610"/>
              <a:buNone/>
            </a:pPr>
            <a:endParaRPr lang="en-US" sz="2200" dirty="0">
              <a:latin typeface="Times New Roman" panose="02020603050405020304" pitchFamily="18" charset="0"/>
              <a:cs typeface="Times New Roman" panose="02020603050405020304" pitchFamily="18" charset="0"/>
            </a:endParaRPr>
          </a:p>
          <a:p>
            <a:pPr marL="0" lvl="0" indent="0" algn="just" rtl="0">
              <a:lnSpc>
                <a:spcPct val="150000"/>
              </a:lnSpc>
              <a:spcBef>
                <a:spcPts val="1080"/>
              </a:spcBef>
              <a:spcAft>
                <a:spcPts val="0"/>
              </a:spcAft>
              <a:buSzPts val="2610"/>
              <a:buNone/>
            </a:pPr>
            <a:endParaRPr lang="en-US" sz="2200" dirty="0">
              <a:latin typeface="Times New Roman" panose="02020603050405020304" pitchFamily="18" charset="0"/>
              <a:cs typeface="Times New Roman" panose="02020603050405020304" pitchFamily="18" charset="0"/>
            </a:endParaRPr>
          </a:p>
          <a:p>
            <a:pPr marL="0" lvl="0" indent="0" algn="just" rtl="0">
              <a:lnSpc>
                <a:spcPct val="150000"/>
              </a:lnSpc>
              <a:spcBef>
                <a:spcPts val="1080"/>
              </a:spcBef>
              <a:spcAft>
                <a:spcPts val="0"/>
              </a:spcAft>
              <a:buSzPts val="2610"/>
              <a:buNone/>
            </a:pPr>
            <a:endParaRPr lang="en-US" sz="2200" dirty="0">
              <a:latin typeface="Times New Roman" panose="02020603050405020304" pitchFamily="18" charset="0"/>
              <a:cs typeface="Times New Roman" panose="02020603050405020304" pitchFamily="18" charset="0"/>
            </a:endParaRPr>
          </a:p>
          <a:p>
            <a:pPr marL="0" lvl="0" indent="0" algn="just" rtl="0">
              <a:lnSpc>
                <a:spcPct val="150000"/>
              </a:lnSpc>
              <a:spcBef>
                <a:spcPts val="1080"/>
              </a:spcBef>
              <a:spcAft>
                <a:spcPts val="0"/>
              </a:spcAft>
              <a:buSzPts val="2610"/>
              <a:buNone/>
            </a:pPr>
            <a:endParaRPr lang="en-US" sz="2200" dirty="0">
              <a:latin typeface="Times New Roman" panose="02020603050405020304" pitchFamily="18" charset="0"/>
              <a:cs typeface="Times New Roman" panose="02020603050405020304" pitchFamily="18" charset="0"/>
            </a:endParaRPr>
          </a:p>
          <a:p>
            <a:pPr marL="0" lvl="0" indent="0" algn="just" rtl="0">
              <a:lnSpc>
                <a:spcPct val="150000"/>
              </a:lnSpc>
              <a:spcBef>
                <a:spcPts val="1080"/>
              </a:spcBef>
              <a:spcAft>
                <a:spcPts val="0"/>
              </a:spcAft>
              <a:buSzPts val="2610"/>
              <a:buNone/>
            </a:pPr>
            <a:endParaRPr lang="en-US" sz="2200" dirty="0">
              <a:latin typeface="Times New Roman" panose="02020603050405020304" pitchFamily="18" charset="0"/>
              <a:cs typeface="Times New Roman" panose="02020603050405020304" pitchFamily="18" charset="0"/>
            </a:endParaRPr>
          </a:p>
        </p:txBody>
      </p:sp>
      <p:pic>
        <p:nvPicPr>
          <p:cNvPr id="4" name="Content Placeholder 3"/>
          <p:cNvPicPr>
            <a:picLocks noChangeAspect="1"/>
          </p:cNvPicPr>
          <p:nvPr>
            <p:ph sz="quarter" idx="2"/>
          </p:nvPr>
        </p:nvPicPr>
        <p:blipFill>
          <a:blip r:embed="rId1"/>
          <a:stretch>
            <a:fillRect/>
          </a:stretch>
        </p:blipFill>
        <p:spPr>
          <a:xfrm>
            <a:off x="6174105" y="224155"/>
            <a:ext cx="2905125" cy="1571625"/>
          </a:xfrm>
          <a:prstGeom prst="rect">
            <a:avLst/>
          </a:prstGeom>
          <a:effectLst>
            <a:softEdge rad="63500"/>
          </a:effectLst>
        </p:spPr>
      </p:pic>
      <p:pic>
        <p:nvPicPr>
          <p:cNvPr id="7" name="Picture 6"/>
          <p:cNvPicPr>
            <a:picLocks noChangeAspect="1"/>
          </p:cNvPicPr>
          <p:nvPr/>
        </p:nvPicPr>
        <p:blipFill>
          <a:blip r:embed="rId2">
            <a:lum contrast="24000"/>
          </a:blip>
          <a:stretch>
            <a:fillRect/>
          </a:stretch>
        </p:blipFill>
        <p:spPr>
          <a:xfrm>
            <a:off x="9744075" y="333375"/>
            <a:ext cx="2143125" cy="1899285"/>
          </a:xfrm>
          <a:prstGeom prst="rect">
            <a:avLst/>
          </a:prstGeom>
          <a:effectLst>
            <a:glow rad="127000">
              <a:schemeClr val="bg1">
                <a:alpha val="65000"/>
              </a:schemeClr>
            </a:glow>
            <a:softEdge rad="127000"/>
          </a:effectLst>
        </p:spPr>
      </p:pic>
      <p:pic>
        <p:nvPicPr>
          <p:cNvPr id="8" name="Picture 7"/>
          <p:cNvPicPr>
            <a:picLocks noChangeAspect="1"/>
          </p:cNvPicPr>
          <p:nvPr/>
        </p:nvPicPr>
        <p:blipFill>
          <a:blip r:embed="rId3"/>
          <a:stretch>
            <a:fillRect/>
          </a:stretch>
        </p:blipFill>
        <p:spPr>
          <a:xfrm>
            <a:off x="8465820" y="2232660"/>
            <a:ext cx="2752725" cy="1657350"/>
          </a:xfrm>
          <a:prstGeom prst="rect">
            <a:avLst/>
          </a:prstGeom>
        </p:spPr>
      </p:pic>
      <p:pic>
        <p:nvPicPr>
          <p:cNvPr id="2" name="Picture 1"/>
          <p:cNvPicPr>
            <a:picLocks noChangeAspect="1"/>
          </p:cNvPicPr>
          <p:nvPr/>
        </p:nvPicPr>
        <p:blipFill>
          <a:blip r:embed="rId4">
            <a:lum contrast="-6000"/>
          </a:blip>
          <a:srcRect l="34720" t="13307" r="30827" b="13627"/>
          <a:stretch>
            <a:fillRect/>
          </a:stretch>
        </p:blipFill>
        <p:spPr>
          <a:xfrm>
            <a:off x="10337165" y="4577080"/>
            <a:ext cx="1270000" cy="1995805"/>
          </a:xfrm>
          <a:prstGeom prst="rect">
            <a:avLst/>
          </a:prstGeom>
          <a:ln>
            <a:noFill/>
          </a:ln>
          <a:effectLst/>
          <a:scene3d>
            <a:camera prst="isometricOffAxis2Left"/>
            <a:lightRig rig="threePt" dir="t"/>
          </a:scene3d>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Content Placeholder 1"/>
          <p:cNvSpPr>
            <a:spLocks noGrp="1"/>
          </p:cNvSpPr>
          <p:nvPr>
            <p:ph sz="quarter" idx="1"/>
          </p:nvPr>
        </p:nvSpPr>
        <p:spPr>
          <a:xfrm>
            <a:off x="570230" y="1294765"/>
            <a:ext cx="8403590" cy="5413375"/>
          </a:xfrm>
        </p:spPr>
        <p:txBody>
          <a:bodyPr>
            <a:normAutofit fontScale="60000"/>
          </a:bodyPr>
          <a:p>
            <a:pPr marL="0" indent="0">
              <a:buNone/>
            </a:pPr>
            <a:r>
              <a:rPr lang="en-US" sz="3430" b="1">
                <a:latin typeface="Times New Roman" panose="02020603050405020304" pitchFamily="18" charset="0"/>
                <a:cs typeface="Times New Roman" panose="02020603050405020304" pitchFamily="18" charset="0"/>
              </a:rPr>
              <a:t>USING PYTHON PROGRAMMING</a:t>
            </a:r>
            <a:r>
              <a:rPr lang="en-US" sz="3430">
                <a:latin typeface="Times New Roman" panose="02020603050405020304" pitchFamily="18" charset="0"/>
                <a:cs typeface="Times New Roman" panose="02020603050405020304" pitchFamily="18" charset="0"/>
              </a:rPr>
              <a:t>;</a:t>
            </a:r>
            <a:endParaRPr lang="en-US"/>
          </a:p>
          <a:p>
            <a:pPr marL="0" indent="0">
              <a:buNone/>
            </a:pPr>
            <a:r>
              <a:rPr lang="en-US" sz="3335">
                <a:latin typeface="Times New Roman" panose="02020603050405020304" pitchFamily="18" charset="0"/>
                <a:cs typeface="Times New Roman" panose="02020603050405020304" pitchFamily="18" charset="0"/>
              </a:rPr>
              <a:t>python programming is helps to monitoring the blood pressure of the patient by using patient monitoring system.whether the patient blood pressure 120/80 means only the the operation proceeds and sends the notification,if it fails means it wait for the normal blood pressure then it proceeds it work and it will  alert when it starts to work.</a:t>
            </a:r>
            <a:endParaRPr lang="en-US" sz="3335">
              <a:latin typeface="Times New Roman" panose="02020603050405020304" pitchFamily="18" charset="0"/>
              <a:cs typeface="Times New Roman" panose="02020603050405020304" pitchFamily="18" charset="0"/>
            </a:endParaRPr>
          </a:p>
          <a:p>
            <a:pPr marL="0" indent="0">
              <a:buNone/>
            </a:pPr>
            <a:r>
              <a:rPr lang="en-US" sz="3430" b="1">
                <a:latin typeface="Times New Roman" panose="02020603050405020304" pitchFamily="18" charset="0"/>
                <a:cs typeface="Times New Roman" panose="02020603050405020304" pitchFamily="18" charset="0"/>
              </a:rPr>
              <a:t>GETTING INPUT FROM USER</a:t>
            </a:r>
            <a:r>
              <a:rPr lang="en-US">
                <a:latin typeface="Times New Roman" panose="02020603050405020304" pitchFamily="18" charset="0"/>
                <a:cs typeface="Times New Roman" panose="02020603050405020304" pitchFamily="18" charset="0"/>
              </a:rPr>
              <a:t>;</a:t>
            </a:r>
            <a:endParaRPr lang="en-US">
              <a:latin typeface="Times New Roman" panose="02020603050405020304" pitchFamily="18" charset="0"/>
              <a:cs typeface="Times New Roman" panose="02020603050405020304" pitchFamily="18" charset="0"/>
            </a:endParaRPr>
          </a:p>
          <a:p>
            <a:pPr marL="0" indent="0">
              <a:buNone/>
            </a:pPr>
            <a:r>
              <a:rPr lang="en-US" sz="3335">
                <a:latin typeface="Times New Roman" panose="02020603050405020304" pitchFamily="18" charset="0"/>
                <a:cs typeface="Times New Roman" panose="02020603050405020304" pitchFamily="18" charset="0"/>
              </a:rPr>
              <a:t>Age,Weight,Mac values are set by manually,and it proceeds to work by using</a:t>
            </a:r>
            <a:endParaRPr lang="en-US" sz="3335">
              <a:latin typeface="Times New Roman" panose="02020603050405020304" pitchFamily="18" charset="0"/>
              <a:cs typeface="Times New Roman" panose="02020603050405020304" pitchFamily="18" charset="0"/>
            </a:endParaRPr>
          </a:p>
          <a:p>
            <a:pPr marL="0" indent="0">
              <a:buNone/>
            </a:pPr>
            <a:r>
              <a:rPr lang="en-US" sz="3335">
                <a:latin typeface="Times New Roman" panose="02020603050405020304" pitchFamily="18" charset="0"/>
                <a:cs typeface="Times New Roman" panose="02020603050405020304" pitchFamily="18" charset="0"/>
              </a:rPr>
              <a:t>python.</a:t>
            </a:r>
            <a:endParaRPr lang="en-US" sz="3335">
              <a:latin typeface="Times New Roman" panose="02020603050405020304" pitchFamily="18" charset="0"/>
              <a:cs typeface="Times New Roman" panose="02020603050405020304" pitchFamily="18" charset="0"/>
            </a:endParaRPr>
          </a:p>
          <a:p>
            <a:pPr marL="0" indent="0">
              <a:buNone/>
            </a:pPr>
            <a:endParaRPr lang="en-US" sz="2855">
              <a:latin typeface="Times New Roman" panose="02020603050405020304" pitchFamily="18" charset="0"/>
              <a:cs typeface="Times New Roman" panose="02020603050405020304" pitchFamily="18" charset="0"/>
            </a:endParaRPr>
          </a:p>
          <a:p>
            <a:pPr marL="0" indent="0">
              <a:buNone/>
            </a:pPr>
            <a:r>
              <a:rPr lang="en-US" sz="4000" b="1">
                <a:latin typeface="Times New Roman" panose="02020603050405020304" pitchFamily="18" charset="0"/>
                <a:cs typeface="Times New Roman" panose="02020603050405020304" pitchFamily="18" charset="0"/>
              </a:rPr>
              <a:t>PROVIDING ANESTHESIA;</a:t>
            </a:r>
            <a:endParaRPr lang="en-US" b="1">
              <a:latin typeface="Times New Roman" panose="02020603050405020304" pitchFamily="18" charset="0"/>
              <a:cs typeface="Times New Roman" panose="02020603050405020304" pitchFamily="18" charset="0"/>
            </a:endParaRPr>
          </a:p>
          <a:p>
            <a:pPr marL="76200" lvl="0" indent="0" algn="l" rtl="0">
              <a:lnSpc>
                <a:spcPct val="150000"/>
              </a:lnSpc>
              <a:spcBef>
                <a:spcPts val="0"/>
              </a:spcBef>
              <a:spcAft>
                <a:spcPts val="0"/>
              </a:spcAft>
              <a:buSzPts val="2400"/>
              <a:buFont typeface="Arial" panose="020B0604020202020204"/>
              <a:buNone/>
            </a:pPr>
            <a:r>
              <a:rPr lang="en-US" sz="3335">
                <a:solidFill>
                  <a:schemeClr val="dk1"/>
                </a:solidFill>
                <a:latin typeface="Times New Roman" panose="02020603050405020304"/>
                <a:ea typeface="Times New Roman" panose="02020603050405020304"/>
                <a:cs typeface="Times New Roman" panose="02020603050405020304"/>
                <a:sym typeface="Times New Roman" panose="02020603050405020304"/>
              </a:rPr>
              <a:t>If any variation in dosage diluted then the drug or oxygen/nitrogen level is adjusted accordingly.Jet injector will provide the anesthesia as per the MAC value.</a:t>
            </a:r>
            <a:endParaRPr sz="333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lvl="0" indent="-46990" algn="l" rtl="0">
              <a:lnSpc>
                <a:spcPct val="95000"/>
              </a:lnSpc>
              <a:spcBef>
                <a:spcPts val="1120"/>
              </a:spcBef>
              <a:spcAft>
                <a:spcPts val="0"/>
              </a:spcAft>
              <a:buSzPts val="4060"/>
              <a:buNone/>
            </a:pPr>
            <a:endParaRPr sz="3335">
              <a:latin typeface="Times New Roman" panose="02020603050405020304"/>
              <a:ea typeface="Times New Roman" panose="02020603050405020304"/>
              <a:cs typeface="Times New Roman" panose="02020603050405020304"/>
              <a:sym typeface="Times New Roman" panose="02020603050405020304"/>
            </a:endParaRPr>
          </a:p>
          <a:p>
            <a:pPr marL="0" indent="0">
              <a:buNone/>
            </a:pPr>
            <a:endParaRPr lang="en-US"/>
          </a:p>
          <a:p>
            <a:endParaRPr lang="en-US"/>
          </a:p>
        </p:txBody>
      </p:sp>
      <p:sp>
        <p:nvSpPr>
          <p:cNvPr id="7" name="Rectángulo 5"/>
          <p:cNvSpPr/>
          <p:nvPr/>
        </p:nvSpPr>
        <p:spPr>
          <a:xfrm>
            <a:off x="0" y="0"/>
            <a:ext cx="4847771" cy="11666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s-CO" sz="2800" dirty="0"/>
              <a:t>SECTION DESCRIPTION</a:t>
            </a:r>
            <a:endParaRPr lang="en-US" altLang="es-CO" sz="2800" dirty="0"/>
          </a:p>
        </p:txBody>
      </p:sp>
      <p:pic>
        <p:nvPicPr>
          <p:cNvPr id="4" name="Content Placeholder 3"/>
          <p:cNvPicPr>
            <a:picLocks noChangeAspect="1"/>
          </p:cNvPicPr>
          <p:nvPr>
            <p:ph sz="quarter" idx="2"/>
          </p:nvPr>
        </p:nvPicPr>
        <p:blipFill>
          <a:blip r:embed="rId1"/>
          <a:stretch>
            <a:fillRect/>
          </a:stretch>
        </p:blipFill>
        <p:spPr>
          <a:xfrm>
            <a:off x="9192260" y="662305"/>
            <a:ext cx="2585720" cy="1748155"/>
          </a:xfrm>
          <a:prstGeom prst="rect">
            <a:avLst/>
          </a:prstGeom>
        </p:spPr>
      </p:pic>
      <p:pic>
        <p:nvPicPr>
          <p:cNvPr id="6" name="Picture 5"/>
          <p:cNvPicPr>
            <a:picLocks noChangeAspect="1"/>
          </p:cNvPicPr>
          <p:nvPr/>
        </p:nvPicPr>
        <p:blipFill>
          <a:blip r:embed="rId2"/>
          <a:stretch>
            <a:fillRect/>
          </a:stretch>
        </p:blipFill>
        <p:spPr>
          <a:xfrm>
            <a:off x="8973185" y="2824480"/>
            <a:ext cx="2638425" cy="1733550"/>
          </a:xfrm>
          <a:prstGeom prst="rect">
            <a:avLst/>
          </a:prstGeom>
        </p:spPr>
      </p:pic>
      <p:pic>
        <p:nvPicPr>
          <p:cNvPr id="8" name="Picture 7"/>
          <p:cNvPicPr>
            <a:picLocks noChangeAspect="1"/>
          </p:cNvPicPr>
          <p:nvPr/>
        </p:nvPicPr>
        <p:blipFill>
          <a:blip r:embed="rId3"/>
          <a:stretch>
            <a:fillRect/>
          </a:stretch>
        </p:blipFill>
        <p:spPr>
          <a:xfrm>
            <a:off x="9083040" y="4676140"/>
            <a:ext cx="2419350" cy="1885950"/>
          </a:xfrm>
          <a:prstGeom prst="rect">
            <a:avLst/>
          </a:prstGeom>
        </p:spPr>
      </p:pic>
      <p:pic>
        <p:nvPicPr>
          <p:cNvPr id="3" name="Picture 2"/>
          <p:cNvPicPr>
            <a:picLocks noChangeAspect="1"/>
          </p:cNvPicPr>
          <p:nvPr/>
        </p:nvPicPr>
        <p:blipFill>
          <a:blip r:embed="rId4">
            <a:lum contrast="12000"/>
          </a:blip>
          <a:stretch>
            <a:fillRect/>
          </a:stretch>
        </p:blipFill>
        <p:spPr>
          <a:xfrm>
            <a:off x="5850255" y="13335"/>
            <a:ext cx="1912620" cy="155892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0</TotalTime>
  <Words>10623</Words>
  <Application>WPS Presentation</Application>
  <PresentationFormat>Custom</PresentationFormat>
  <Paragraphs>426</Paragraphs>
  <Slides>32</Slides>
  <Notes>18</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32</vt:i4>
      </vt:variant>
    </vt:vector>
  </HeadingPairs>
  <TitlesOfParts>
    <vt:vector size="50" baseType="lpstr">
      <vt:lpstr>Arial</vt:lpstr>
      <vt:lpstr>SimSun</vt:lpstr>
      <vt:lpstr>Wingdings</vt:lpstr>
      <vt:lpstr>Wingdings 2</vt:lpstr>
      <vt:lpstr>Times New Roman</vt:lpstr>
      <vt:lpstr>Wingdings</vt:lpstr>
      <vt:lpstr>Times New Roman</vt:lpstr>
      <vt:lpstr>Arial</vt:lpstr>
      <vt:lpstr>Noto Sans Symbols</vt:lpstr>
      <vt:lpstr>Microsoft YaHei</vt:lpstr>
      <vt:lpstr>Arial Unicode MS</vt:lpstr>
      <vt:lpstr>Calibri</vt:lpstr>
      <vt:lpstr>Courier New</vt:lpstr>
      <vt:lpstr>Calibri</vt:lpstr>
      <vt:lpstr>Perpetua</vt:lpstr>
      <vt:lpstr>Franklin Gothic Book</vt:lpstr>
      <vt:lpstr>Segoe Print</vt:lpstr>
      <vt:lpstr>Equity</vt:lpstr>
      <vt:lpstr>Dhirajlal Gandhi College of Technology, Salem.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 Florez</dc:creator>
  <cp:lastModifiedBy>ELCOT</cp:lastModifiedBy>
  <cp:revision>132</cp:revision>
  <dcterms:created xsi:type="dcterms:W3CDTF">2015-11-23T15:47:00Z</dcterms:created>
  <dcterms:modified xsi:type="dcterms:W3CDTF">2022-06-03T03:49:37Z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3D1BE8DC86B84E1DBB3833646210A048</vt:lpwstr>
  </property>
  <property fmtid="{D5CDD505-2E9C-101B-9397-08002B2CF9AE}" pid="3" name="KSOProductBuildVer">
    <vt:lpwstr>1033-11.2.0.11130</vt:lpwstr>
  </property>
</Properties>
</file>